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omments/modernComment_128_0.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96" r:id="rId3"/>
    <p:sldId id="6769" r:id="rId4"/>
    <p:sldId id="6763" r:id="rId5"/>
    <p:sldId id="6770" r:id="rId6"/>
    <p:sldId id="269" r:id="rId7"/>
    <p:sldId id="6779" r:id="rId8"/>
    <p:sldId id="283" r:id="rId9"/>
    <p:sldId id="494" r:id="rId10"/>
    <p:sldId id="493" r:id="rId11"/>
    <p:sldId id="6771" r:id="rId12"/>
    <p:sldId id="272" r:id="rId13"/>
    <p:sldId id="6772" r:id="rId14"/>
    <p:sldId id="6773" r:id="rId15"/>
    <p:sldId id="264" r:id="rId16"/>
    <p:sldId id="295" r:id="rId17"/>
    <p:sldId id="274" r:id="rId18"/>
    <p:sldId id="259" r:id="rId19"/>
    <p:sldId id="278" r:id="rId20"/>
    <p:sldId id="6776" r:id="rId21"/>
    <p:sldId id="300" r:id="rId22"/>
    <p:sldId id="6782"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DF21F48-2527-7334-661D-08BE45BB048B}" name="Faye S Taxman" initials="" userId="S::ftaxman@GMU.EDU::0cba392b-c23f-48e6-a887-839a0aa62c6c"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964"/>
    <p:restoredTop sz="94720"/>
  </p:normalViewPr>
  <p:slideViewPr>
    <p:cSldViewPr snapToGrid="0">
      <p:cViewPr>
        <p:scale>
          <a:sx n="99" d="100"/>
          <a:sy n="99" d="100"/>
        </p:scale>
        <p:origin x="640"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omments/modernComment_128_0.xml><?xml version="1.0" encoding="utf-8"?>
<p188:cmLst xmlns:a="http://schemas.openxmlformats.org/drawingml/2006/main" xmlns:r="http://schemas.openxmlformats.org/officeDocument/2006/relationships" xmlns:p188="http://schemas.microsoft.com/office/powerpoint/2018/8/main">
  <p188:cm id="{55C1475A-FDB5-564D-B3E1-81E563324EE2}" authorId="{ADF21F48-2527-7334-661D-08BE45BB048B}" created="2025-08-01T12:41:41.777">
    <ac:txMkLst xmlns:ac="http://schemas.microsoft.com/office/drawing/2013/main/command">
      <pc:docMk xmlns:pc="http://schemas.microsoft.com/office/powerpoint/2013/main/command"/>
      <pc:sldMk xmlns:pc="http://schemas.microsoft.com/office/powerpoint/2013/main/command" cId="0" sldId="296"/>
      <ac:spMk id="3" creationId="{00000000-0000-0000-0000-000000000000}"/>
      <ac:txMk cp="50" len="19">
        <ac:context len="489" hash="2781348277"/>
      </ac:txMk>
    </ac:txMkLst>
    <p188:pos x="9762641" y="592111"/>
    <p188:txBody>
      <a:bodyPr/>
      <a:lstStyle/>
      <a:p>
        <a:r>
          <a:rPr lang="en-US"/>
          <a:t>Elliott. can you give numbers for France here</a:t>
        </a:r>
      </a:p>
    </p188:txBody>
  </p188:cm>
</p188:cmLst>
</file>

<file path=ppt/diagrams/_rels/data2.xml.rels><?xml version="1.0" encoding="UTF-8" standalone="yes"?>
<Relationships xmlns="http://schemas.openxmlformats.org/package/2006/relationships"><Relationship Id="rId3" Type="http://schemas.openxmlformats.org/officeDocument/2006/relationships/hyperlink" Target="https://www.google.com/search?sca_esv=4c05d75c687aa3c9&amp;rlz=1C5GCCM_en&amp;q=Social+and+Community+Context&amp;sa=X&amp;sqi=2&amp;ved=2ahUKEwjDn7f0jtOOAxWBD1kFHZ0KBzgQxccNegUIngEQAw&amp;mstk=AUtExfBL94oI4j96M-Zka9Dfo3FjcC8Wrwq5y8RUDtw2xZEVWLtW7yemyRYBf55wmw6O-We1yDbcaXJM5aouIz-pK81NlfcAPf9JUmhuDQdg2NJJ15ySMWb5cx_LeC3rrHjoVH4&amp;csui=3" TargetMode="External"/><Relationship Id="rId2" Type="http://schemas.openxmlformats.org/officeDocument/2006/relationships/hyperlink" Target="https://www.google.com/search?sca_esv=4c05d75c687aa3c9&amp;rlz=1C5GCCM_en&amp;q=Education&amp;sa=X&amp;sqi=2&amp;ved=2ahUKEwjDn7f0jtOOAxWBD1kFHZ0KBzgQxccNegUImAEQAw&amp;mstk=AUtExfBL94oI4j96M-Zka9Dfo3FjcC8Wrwq5y8RUDtw2xZEVWLtW7yemyRYBf55wmw6O-We1yDbcaXJM5aouIz-pK81NlfcAPf9JUmhuDQdg2NJJ15ySMWb5cx_LeC3rrHjoVH4&amp;csui=3" TargetMode="External"/><Relationship Id="rId1" Type="http://schemas.openxmlformats.org/officeDocument/2006/relationships/hyperlink" Target="https://www.google.com/search?sca_esv=4c05d75c687aa3c9&amp;rlz=1C5GCCM_en&amp;q=Economic+Stability&amp;sa=X&amp;sqi=2&amp;ved=2ahUKEwjDn7f0jtOOAxWBD1kFHZ0KBzgQxccNegQIIBAB&amp;mstk=AUtExfBL94oI4j96M-Zka9Dfo3FjcC8Wrwq5y8RUDtw2xZEVWLtW7yemyRYBf55wmw6O-We1yDbcaXJM5aouIz-pK81NlfcAPf9JUmhuDQdg2NJJ15ySMWb5cx_LeC3rrHjoVH4&amp;csui=3" TargetMode="External"/><Relationship Id="rId5" Type="http://schemas.openxmlformats.org/officeDocument/2006/relationships/hyperlink" Target="https://www.google.com/search?sca_esv=4c05d75c687aa3c9&amp;rlz=1C5GCCM_en&amp;q=Neighborhood+and+Built+Environment&amp;sa=X&amp;sqi=2&amp;ved=2ahUKEwjDn7f0jtOOAxWBD1kFHZ0KBzgQxccNegUIiQEQAQ&amp;mstk=AUtExfBL94oI4j96M-Zka9Dfo3FjcC8Wrwq5y8RUDtw2xZEVWLtW7yemyRYBf55wmw6O-We1yDbcaXJM5aouIz-pK81NlfcAPf9JUmhuDQdg2NJJ15ySMWb5cx_LeC3rrHjoVH4&amp;csui=3" TargetMode="External"/><Relationship Id="rId4" Type="http://schemas.openxmlformats.org/officeDocument/2006/relationships/hyperlink" Target="https://www.google.com/search?sca_esv=4c05d75c687aa3c9&amp;rlz=1C5GCCM_en&amp;q=Health+Care+Access+and+Quality&amp;sa=X&amp;sqi=2&amp;ved=2ahUKEwjDn7f0jtOOAxWBD1kFHZ0KBzgQxccNegUIgQEQAQ&amp;mstk=AUtExfBL94oI4j96M-Zka9Dfo3FjcC8Wrwq5y8RUDtw2xZEVWLtW7yemyRYBf55wmw6O-We1yDbcaXJM5aouIz-pK81NlfcAPf9JUmhuDQdg2NJJ15ySMWb5cx_LeC3rrHjoVH4&amp;csui=3" TargetMode="External"/></Relationships>
</file>

<file path=ppt/diagrams/_rels/drawing2.xml.rels><?xml version="1.0" encoding="UTF-8" standalone="yes"?>
<Relationships xmlns="http://schemas.openxmlformats.org/package/2006/relationships"><Relationship Id="rId3" Type="http://schemas.openxmlformats.org/officeDocument/2006/relationships/hyperlink" Target="https://www.google.com/search?sca_esv=4c05d75c687aa3c9&amp;rlz=1C5GCCM_en&amp;q=Social+and+Community+Context&amp;sa=X&amp;sqi=2&amp;ved=2ahUKEwjDn7f0jtOOAxWBD1kFHZ0KBzgQxccNegUIngEQAw&amp;mstk=AUtExfBL94oI4j96M-Zka9Dfo3FjcC8Wrwq5y8RUDtw2xZEVWLtW7yemyRYBf55wmw6O-We1yDbcaXJM5aouIz-pK81NlfcAPf9JUmhuDQdg2NJJ15ySMWb5cx_LeC3rrHjoVH4&amp;csui=3" TargetMode="External"/><Relationship Id="rId2" Type="http://schemas.openxmlformats.org/officeDocument/2006/relationships/hyperlink" Target="https://www.google.com/search?sca_esv=4c05d75c687aa3c9&amp;rlz=1C5GCCM_en&amp;q=Education&amp;sa=X&amp;sqi=2&amp;ved=2ahUKEwjDn7f0jtOOAxWBD1kFHZ0KBzgQxccNegUImAEQAw&amp;mstk=AUtExfBL94oI4j96M-Zka9Dfo3FjcC8Wrwq5y8RUDtw2xZEVWLtW7yemyRYBf55wmw6O-We1yDbcaXJM5aouIz-pK81NlfcAPf9JUmhuDQdg2NJJ15ySMWb5cx_LeC3rrHjoVH4&amp;csui=3" TargetMode="External"/><Relationship Id="rId1" Type="http://schemas.openxmlformats.org/officeDocument/2006/relationships/hyperlink" Target="https://www.google.com/search?sca_esv=4c05d75c687aa3c9&amp;rlz=1C5GCCM_en&amp;q=Economic+Stability&amp;sa=X&amp;sqi=2&amp;ved=2ahUKEwjDn7f0jtOOAxWBD1kFHZ0KBzgQxccNegQIIBAB&amp;mstk=AUtExfBL94oI4j96M-Zka9Dfo3FjcC8Wrwq5y8RUDtw2xZEVWLtW7yemyRYBf55wmw6O-We1yDbcaXJM5aouIz-pK81NlfcAPf9JUmhuDQdg2NJJ15ySMWb5cx_LeC3rrHjoVH4&amp;csui=3" TargetMode="External"/><Relationship Id="rId5" Type="http://schemas.openxmlformats.org/officeDocument/2006/relationships/hyperlink" Target="https://www.google.com/search?sca_esv=4c05d75c687aa3c9&amp;rlz=1C5GCCM_en&amp;q=Neighborhood+and+Built+Environment&amp;sa=X&amp;sqi=2&amp;ved=2ahUKEwjDn7f0jtOOAxWBD1kFHZ0KBzgQxccNegUIiQEQAQ&amp;mstk=AUtExfBL94oI4j96M-Zka9Dfo3FjcC8Wrwq5y8RUDtw2xZEVWLtW7yemyRYBf55wmw6O-We1yDbcaXJM5aouIz-pK81NlfcAPf9JUmhuDQdg2NJJ15ySMWb5cx_LeC3rrHjoVH4&amp;csui=3" TargetMode="External"/><Relationship Id="rId4" Type="http://schemas.openxmlformats.org/officeDocument/2006/relationships/hyperlink" Target="https://www.google.com/search?sca_esv=4c05d75c687aa3c9&amp;rlz=1C5GCCM_en&amp;q=Health+Care+Access+and+Quality&amp;sa=X&amp;sqi=2&amp;ved=2ahUKEwjDn7f0jtOOAxWBD1kFHZ0KBzgQxccNegUIgQEQAQ&amp;mstk=AUtExfBL94oI4j96M-Zka9Dfo3FjcC8Wrwq5y8RUDtw2xZEVWLtW7yemyRYBf55wmw6O-We1yDbcaXJM5aouIz-pK81NlfcAPf9JUmhuDQdg2NJJ15ySMWb5cx_LeC3rrHjoVH4&amp;csui=3" TargetMode="Externa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5A53A0-349E-2143-94D6-D8EA638DD7FE}" type="doc">
      <dgm:prSet loTypeId="urn:microsoft.com/office/officeart/2005/8/layout/hList6" loCatId="relationship" qsTypeId="urn:microsoft.com/office/officeart/2005/8/quickstyle/3d1" qsCatId="3D" csTypeId="urn:microsoft.com/office/officeart/2005/8/colors/colorful5" csCatId="colorful" phldr="1"/>
      <dgm:spPr/>
      <dgm:t>
        <a:bodyPr/>
        <a:lstStyle/>
        <a:p>
          <a:endParaRPr lang="en-US"/>
        </a:p>
      </dgm:t>
    </dgm:pt>
    <dgm:pt modelId="{0341AE87-184B-3F49-8131-F86DEB71BC24}">
      <dgm:prSet phldrT="[Text]" custT="1"/>
      <dgm:spPr/>
      <dgm:t>
        <a:bodyPr/>
        <a:lstStyle/>
        <a:p>
          <a:r>
            <a:rPr lang="en-US" sz="4000" dirty="0">
              <a:solidFill>
                <a:srgbClr val="FFFF00"/>
              </a:solidFill>
            </a:rPr>
            <a:t>1. </a:t>
          </a:r>
          <a:r>
            <a:rPr lang="en-US" sz="2000" dirty="0">
              <a:solidFill>
                <a:srgbClr val="FFFF00"/>
              </a:solidFill>
            </a:rPr>
            <a:t>Manual Approaches with Justice and Health Personnel Use</a:t>
          </a:r>
          <a:endParaRPr lang="en-US" sz="4000" dirty="0">
            <a:solidFill>
              <a:srgbClr val="FFFF00"/>
            </a:solidFill>
          </a:endParaRPr>
        </a:p>
      </dgm:t>
    </dgm:pt>
    <dgm:pt modelId="{A2F03791-4B9C-7E46-BF11-BFA0CEE563A8}" type="parTrans" cxnId="{A7011527-73B6-DA4B-8C97-327F9A65EC74}">
      <dgm:prSet/>
      <dgm:spPr/>
      <dgm:t>
        <a:bodyPr/>
        <a:lstStyle/>
        <a:p>
          <a:endParaRPr lang="en-US"/>
        </a:p>
      </dgm:t>
    </dgm:pt>
    <dgm:pt modelId="{83770B3A-A773-BE4B-B627-7DD38146C819}" type="sibTrans" cxnId="{A7011527-73B6-DA4B-8C97-327F9A65EC74}">
      <dgm:prSet/>
      <dgm:spPr/>
      <dgm:t>
        <a:bodyPr/>
        <a:lstStyle/>
        <a:p>
          <a:endParaRPr lang="en-US"/>
        </a:p>
      </dgm:t>
    </dgm:pt>
    <dgm:pt modelId="{5F6E43D5-3C9F-6448-863C-24408B6161AE}">
      <dgm:prSet phldrT="[Text]" custT="1"/>
      <dgm:spPr/>
      <dgm:t>
        <a:bodyPr/>
        <a:lstStyle/>
        <a:p>
          <a:r>
            <a:rPr lang="en-US" sz="4000" dirty="0">
              <a:solidFill>
                <a:srgbClr val="FFFF00"/>
              </a:solidFill>
            </a:rPr>
            <a:t>2. </a:t>
          </a:r>
          <a:r>
            <a:rPr lang="en-US" sz="2000" dirty="0">
              <a:solidFill>
                <a:srgbClr val="FFFF00"/>
              </a:solidFill>
            </a:rPr>
            <a:t>Integrate Clinical Skills</a:t>
          </a:r>
          <a:endParaRPr lang="en-US" sz="4000" dirty="0">
            <a:solidFill>
              <a:srgbClr val="FFFF00"/>
            </a:solidFill>
          </a:endParaRPr>
        </a:p>
      </dgm:t>
    </dgm:pt>
    <dgm:pt modelId="{F4D7EA0D-A05B-5A48-930F-9F526D00B83F}" type="parTrans" cxnId="{56C37A73-EBD8-0641-AA98-B7CEA3E21503}">
      <dgm:prSet/>
      <dgm:spPr/>
      <dgm:t>
        <a:bodyPr/>
        <a:lstStyle/>
        <a:p>
          <a:endParaRPr lang="en-US"/>
        </a:p>
      </dgm:t>
    </dgm:pt>
    <dgm:pt modelId="{8ECCA495-6438-414D-A460-01E857F7CCBE}" type="sibTrans" cxnId="{56C37A73-EBD8-0641-AA98-B7CEA3E21503}">
      <dgm:prSet/>
      <dgm:spPr/>
      <dgm:t>
        <a:bodyPr/>
        <a:lstStyle/>
        <a:p>
          <a:endParaRPr lang="en-US"/>
        </a:p>
      </dgm:t>
    </dgm:pt>
    <dgm:pt modelId="{26C1FABE-3977-3C49-B7E4-E485A9F6A1A1}">
      <dgm:prSet phldrT="[Text]" custT="1"/>
      <dgm:spPr/>
      <dgm:t>
        <a:bodyPr/>
        <a:lstStyle/>
        <a:p>
          <a:r>
            <a:rPr lang="en-US" sz="4000" dirty="0">
              <a:solidFill>
                <a:srgbClr val="FFFF00"/>
              </a:solidFill>
            </a:rPr>
            <a:t>3.</a:t>
          </a:r>
          <a:r>
            <a:rPr lang="en-US" sz="3600" dirty="0">
              <a:solidFill>
                <a:srgbClr val="FFFF00"/>
              </a:solidFill>
            </a:rPr>
            <a:t> </a:t>
          </a:r>
          <a:r>
            <a:rPr lang="en-US" sz="2000" dirty="0">
              <a:solidFill>
                <a:srgbClr val="FFFF00"/>
              </a:solidFill>
            </a:rPr>
            <a:t>Use Practice Guidelines to inform</a:t>
          </a:r>
          <a:endParaRPr lang="en-US" sz="3600" dirty="0">
            <a:solidFill>
              <a:srgbClr val="FFFF00"/>
            </a:solidFill>
          </a:endParaRPr>
        </a:p>
      </dgm:t>
    </dgm:pt>
    <dgm:pt modelId="{301F9A14-E090-8B49-A5F5-2AA80CB92872}" type="parTrans" cxnId="{6339E607-56FC-3D4D-A1B4-7103E11AF6DD}">
      <dgm:prSet/>
      <dgm:spPr/>
      <dgm:t>
        <a:bodyPr/>
        <a:lstStyle/>
        <a:p>
          <a:endParaRPr lang="en-US"/>
        </a:p>
      </dgm:t>
    </dgm:pt>
    <dgm:pt modelId="{29FA27EC-516A-6941-862A-F4CA758F493B}" type="sibTrans" cxnId="{6339E607-56FC-3D4D-A1B4-7103E11AF6DD}">
      <dgm:prSet/>
      <dgm:spPr/>
      <dgm:t>
        <a:bodyPr/>
        <a:lstStyle/>
        <a:p>
          <a:endParaRPr lang="en-US"/>
        </a:p>
      </dgm:t>
    </dgm:pt>
    <dgm:pt modelId="{5030B043-107D-E245-81F2-474445768D7C}">
      <dgm:prSet custT="1"/>
      <dgm:spPr/>
      <dgm:t>
        <a:bodyPr/>
        <a:lstStyle/>
        <a:p>
          <a:r>
            <a:rPr lang="en-US" sz="2000" dirty="0">
              <a:solidFill>
                <a:schemeClr val="bg1"/>
              </a:solidFill>
            </a:rPr>
            <a:t>Standardized Instruments</a:t>
          </a:r>
        </a:p>
      </dgm:t>
    </dgm:pt>
    <dgm:pt modelId="{9CC59DEA-EA88-6347-8649-5642018319A8}" type="parTrans" cxnId="{036C6760-3AAE-C949-B7B8-37E7002AF397}">
      <dgm:prSet/>
      <dgm:spPr/>
      <dgm:t>
        <a:bodyPr/>
        <a:lstStyle/>
        <a:p>
          <a:endParaRPr lang="en-US"/>
        </a:p>
      </dgm:t>
    </dgm:pt>
    <dgm:pt modelId="{58F6F377-22BF-0943-B050-C7A65C740526}" type="sibTrans" cxnId="{036C6760-3AAE-C949-B7B8-37E7002AF397}">
      <dgm:prSet/>
      <dgm:spPr/>
      <dgm:t>
        <a:bodyPr/>
        <a:lstStyle/>
        <a:p>
          <a:endParaRPr lang="en-US"/>
        </a:p>
      </dgm:t>
    </dgm:pt>
    <dgm:pt modelId="{D5143508-0071-7B4A-BEFD-C922CFAE2AF1}">
      <dgm:prSet custT="1"/>
      <dgm:spPr/>
      <dgm:t>
        <a:bodyPr/>
        <a:lstStyle/>
        <a:p>
          <a:r>
            <a:rPr lang="en-US" sz="2000" dirty="0">
              <a:solidFill>
                <a:schemeClr val="bg1"/>
              </a:solidFill>
            </a:rPr>
            <a:t>Trained in Case Management</a:t>
          </a:r>
        </a:p>
      </dgm:t>
    </dgm:pt>
    <dgm:pt modelId="{71314825-753E-ED4B-B7D9-91C6E644B042}" type="parTrans" cxnId="{41F1DF8E-0D3C-FD43-BFE9-517E09A14B4A}">
      <dgm:prSet/>
      <dgm:spPr/>
      <dgm:t>
        <a:bodyPr/>
        <a:lstStyle/>
        <a:p>
          <a:endParaRPr lang="en-US"/>
        </a:p>
      </dgm:t>
    </dgm:pt>
    <dgm:pt modelId="{26BFF13E-4B74-1B47-AC73-02BA4A4CD0C0}" type="sibTrans" cxnId="{41F1DF8E-0D3C-FD43-BFE9-517E09A14B4A}">
      <dgm:prSet/>
      <dgm:spPr/>
      <dgm:t>
        <a:bodyPr/>
        <a:lstStyle/>
        <a:p>
          <a:endParaRPr lang="en-US"/>
        </a:p>
      </dgm:t>
    </dgm:pt>
    <dgm:pt modelId="{72659C1B-3895-9E43-984D-2287EEBC3BBA}">
      <dgm:prSet custT="1"/>
      <dgm:spPr/>
      <dgm:t>
        <a:bodyPr/>
        <a:lstStyle/>
        <a:p>
          <a:r>
            <a:rPr lang="en-US" sz="2000" dirty="0">
              <a:solidFill>
                <a:schemeClr val="bg1"/>
              </a:solidFill>
            </a:rPr>
            <a:t>Screening, Brief Intervention, Referral, Treatment (SBIRT)</a:t>
          </a:r>
        </a:p>
      </dgm:t>
    </dgm:pt>
    <dgm:pt modelId="{AC6D67EA-A365-4E4A-9DA9-618C5950220F}" type="parTrans" cxnId="{FEA56C3D-14E4-BD4A-AC09-9F25428A8207}">
      <dgm:prSet/>
      <dgm:spPr/>
      <dgm:t>
        <a:bodyPr/>
        <a:lstStyle/>
        <a:p>
          <a:endParaRPr lang="en-US"/>
        </a:p>
      </dgm:t>
    </dgm:pt>
    <dgm:pt modelId="{1104C273-CB3C-6C4B-9567-206A1C36CAFA}" type="sibTrans" cxnId="{FEA56C3D-14E4-BD4A-AC09-9F25428A8207}">
      <dgm:prSet/>
      <dgm:spPr/>
      <dgm:t>
        <a:bodyPr/>
        <a:lstStyle/>
        <a:p>
          <a:endParaRPr lang="en-US"/>
        </a:p>
      </dgm:t>
    </dgm:pt>
    <dgm:pt modelId="{E467E2B8-5CCA-9746-A64E-6E28D11A9732}">
      <dgm:prSet custT="1"/>
      <dgm:spPr/>
      <dgm:t>
        <a:bodyPr/>
        <a:lstStyle/>
        <a:p>
          <a:r>
            <a:rPr lang="en-US" sz="2000" dirty="0">
              <a:solidFill>
                <a:schemeClr val="bg1"/>
              </a:solidFill>
            </a:rPr>
            <a:t>On-Line/Computerized interventions</a:t>
          </a:r>
        </a:p>
      </dgm:t>
    </dgm:pt>
    <dgm:pt modelId="{DC0B4815-D968-174C-8EC0-EF8C55DF19DB}" type="parTrans" cxnId="{7AAB532C-A863-9C4A-9F75-7E21B3ABE930}">
      <dgm:prSet/>
      <dgm:spPr/>
      <dgm:t>
        <a:bodyPr/>
        <a:lstStyle/>
        <a:p>
          <a:endParaRPr lang="en-US"/>
        </a:p>
      </dgm:t>
    </dgm:pt>
    <dgm:pt modelId="{5858A052-0754-3644-B943-3869C471DA97}" type="sibTrans" cxnId="{7AAB532C-A863-9C4A-9F75-7E21B3ABE930}">
      <dgm:prSet/>
      <dgm:spPr/>
      <dgm:t>
        <a:bodyPr/>
        <a:lstStyle/>
        <a:p>
          <a:endParaRPr lang="en-US"/>
        </a:p>
      </dgm:t>
    </dgm:pt>
    <dgm:pt modelId="{994F5462-59A4-CC4E-8B06-38EB2E1E753C}">
      <dgm:prSet custT="1"/>
      <dgm:spPr/>
      <dgm:t>
        <a:bodyPr/>
        <a:lstStyle/>
        <a:p>
          <a:r>
            <a:rPr lang="en-US" sz="2000" dirty="0">
              <a:solidFill>
                <a:schemeClr val="bg1"/>
              </a:solidFill>
            </a:rPr>
            <a:t>Decision Pathways</a:t>
          </a:r>
        </a:p>
      </dgm:t>
    </dgm:pt>
    <dgm:pt modelId="{26A6A849-8877-DB45-BEBE-1BBE64ABD4BC}" type="parTrans" cxnId="{F19E076F-0000-B941-B6E8-83A0EDC0F681}">
      <dgm:prSet/>
      <dgm:spPr/>
      <dgm:t>
        <a:bodyPr/>
        <a:lstStyle/>
        <a:p>
          <a:endParaRPr lang="en-US"/>
        </a:p>
      </dgm:t>
    </dgm:pt>
    <dgm:pt modelId="{CF5AD1A2-912C-364B-BF20-DCA4CD4EF548}" type="sibTrans" cxnId="{F19E076F-0000-B941-B6E8-83A0EDC0F681}">
      <dgm:prSet/>
      <dgm:spPr/>
      <dgm:t>
        <a:bodyPr/>
        <a:lstStyle/>
        <a:p>
          <a:endParaRPr lang="en-US"/>
        </a:p>
      </dgm:t>
    </dgm:pt>
    <dgm:pt modelId="{5BD52823-73D6-2845-A067-B1FFE9BCEAA3}">
      <dgm:prSet custT="1"/>
      <dgm:spPr/>
      <dgm:t>
        <a:bodyPr/>
        <a:lstStyle/>
        <a:p>
          <a:r>
            <a:rPr lang="en-US" sz="2000" dirty="0">
              <a:solidFill>
                <a:schemeClr val="bg1"/>
              </a:solidFill>
            </a:rPr>
            <a:t>Refer to Agencies Agreed Upon by Corrections/Health </a:t>
          </a:r>
        </a:p>
      </dgm:t>
    </dgm:pt>
    <dgm:pt modelId="{286D2074-CD54-9F49-933F-43E988087007}" type="parTrans" cxnId="{6FBA79CB-062E-884F-882F-F229A6C7C17F}">
      <dgm:prSet/>
      <dgm:spPr/>
      <dgm:t>
        <a:bodyPr/>
        <a:lstStyle/>
        <a:p>
          <a:endParaRPr lang="en-US"/>
        </a:p>
      </dgm:t>
    </dgm:pt>
    <dgm:pt modelId="{4A81ED93-58EC-0647-97BF-F46A44944B01}" type="sibTrans" cxnId="{6FBA79CB-062E-884F-882F-F229A6C7C17F}">
      <dgm:prSet/>
      <dgm:spPr/>
      <dgm:t>
        <a:bodyPr/>
        <a:lstStyle/>
        <a:p>
          <a:endParaRPr lang="en-US"/>
        </a:p>
      </dgm:t>
    </dgm:pt>
    <dgm:pt modelId="{221EA973-9070-3B45-9782-765E0C742FA5}">
      <dgm:prSet custT="1"/>
      <dgm:spPr/>
      <dgm:t>
        <a:bodyPr/>
        <a:lstStyle/>
        <a:p>
          <a:r>
            <a:rPr lang="en-US" sz="2000" dirty="0">
              <a:solidFill>
                <a:schemeClr val="bg1"/>
              </a:solidFill>
            </a:rPr>
            <a:t>Proactive Interagency Efforts</a:t>
          </a:r>
        </a:p>
      </dgm:t>
    </dgm:pt>
    <dgm:pt modelId="{C7F7433A-88E8-5543-8289-88E6AB24EFC2}" type="parTrans" cxnId="{6B429262-2F8E-E542-9DBC-4ECF7E4A7D80}">
      <dgm:prSet/>
      <dgm:spPr/>
      <dgm:t>
        <a:bodyPr/>
        <a:lstStyle/>
        <a:p>
          <a:endParaRPr lang="en-US"/>
        </a:p>
      </dgm:t>
    </dgm:pt>
    <dgm:pt modelId="{357E69A9-9045-C14C-879F-4567173450FA}" type="sibTrans" cxnId="{6B429262-2F8E-E542-9DBC-4ECF7E4A7D80}">
      <dgm:prSet/>
      <dgm:spPr/>
      <dgm:t>
        <a:bodyPr/>
        <a:lstStyle/>
        <a:p>
          <a:endParaRPr lang="en-US"/>
        </a:p>
      </dgm:t>
    </dgm:pt>
    <dgm:pt modelId="{0ED5E8E2-1F68-2942-9862-78692DDDE4B0}">
      <dgm:prSet custT="1"/>
      <dgm:spPr/>
      <dgm:t>
        <a:bodyPr/>
        <a:lstStyle/>
        <a:p>
          <a:r>
            <a:rPr lang="en-US" sz="2000" dirty="0">
              <a:solidFill>
                <a:schemeClr val="bg1"/>
              </a:solidFill>
            </a:rPr>
            <a:t>Continency Management</a:t>
          </a:r>
        </a:p>
      </dgm:t>
    </dgm:pt>
    <dgm:pt modelId="{296145EF-D90A-3544-96DD-60CF6B61D7E0}" type="parTrans" cxnId="{B69C4565-B2E3-7C42-B2CF-3617880A71C1}">
      <dgm:prSet/>
      <dgm:spPr/>
      <dgm:t>
        <a:bodyPr/>
        <a:lstStyle/>
        <a:p>
          <a:endParaRPr lang="en-US"/>
        </a:p>
      </dgm:t>
    </dgm:pt>
    <dgm:pt modelId="{4873628A-120F-9748-B7D4-15C2C4090ABE}" type="sibTrans" cxnId="{B69C4565-B2E3-7C42-B2CF-3617880A71C1}">
      <dgm:prSet/>
      <dgm:spPr/>
      <dgm:t>
        <a:bodyPr/>
        <a:lstStyle/>
        <a:p>
          <a:endParaRPr lang="en-US"/>
        </a:p>
      </dgm:t>
    </dgm:pt>
    <dgm:pt modelId="{254474EA-85F6-0B42-BF2B-E3E706B4D025}">
      <dgm:prSet custT="1"/>
      <dgm:spPr/>
      <dgm:t>
        <a:bodyPr/>
        <a:lstStyle/>
        <a:p>
          <a:r>
            <a:rPr lang="en-US" sz="2000" dirty="0">
              <a:solidFill>
                <a:schemeClr val="bg1"/>
              </a:solidFill>
            </a:rPr>
            <a:t>Trained in Cognitive Behavioral Techniques</a:t>
          </a:r>
        </a:p>
      </dgm:t>
    </dgm:pt>
    <dgm:pt modelId="{E4E67CD7-4EAF-3C46-B77F-CF06394DAF37}" type="parTrans" cxnId="{8B771FCF-E513-4444-9B30-A29B17A4C66C}">
      <dgm:prSet/>
      <dgm:spPr/>
      <dgm:t>
        <a:bodyPr/>
        <a:lstStyle/>
        <a:p>
          <a:endParaRPr lang="en-US"/>
        </a:p>
      </dgm:t>
    </dgm:pt>
    <dgm:pt modelId="{AAC520D7-DED3-B04F-A2AC-0684B487ADEB}" type="sibTrans" cxnId="{8B771FCF-E513-4444-9B30-A29B17A4C66C}">
      <dgm:prSet/>
      <dgm:spPr/>
      <dgm:t>
        <a:bodyPr/>
        <a:lstStyle/>
        <a:p>
          <a:endParaRPr lang="en-US"/>
        </a:p>
      </dgm:t>
    </dgm:pt>
    <dgm:pt modelId="{6D9D9B61-8A4A-5B47-A901-10EE54DC6F8A}">
      <dgm:prSet custT="1"/>
      <dgm:spPr/>
      <dgm:t>
        <a:bodyPr/>
        <a:lstStyle/>
        <a:p>
          <a:r>
            <a:rPr lang="en-US" sz="2000" dirty="0">
              <a:solidFill>
                <a:schemeClr val="bg1"/>
              </a:solidFill>
            </a:rPr>
            <a:t>Motivational Interviewing</a:t>
          </a:r>
        </a:p>
      </dgm:t>
    </dgm:pt>
    <dgm:pt modelId="{8AD60FFC-EFC1-E64D-9E1B-2CC4D077B9F9}" type="parTrans" cxnId="{03FB52FA-BAEF-3A4B-BEF9-4D2871DE3A8D}">
      <dgm:prSet/>
      <dgm:spPr/>
      <dgm:t>
        <a:bodyPr/>
        <a:lstStyle/>
        <a:p>
          <a:endParaRPr lang="en-US"/>
        </a:p>
      </dgm:t>
    </dgm:pt>
    <dgm:pt modelId="{33938CB6-14D0-1C40-85FF-5A2F4571F7DF}" type="sibTrans" cxnId="{03FB52FA-BAEF-3A4B-BEF9-4D2871DE3A8D}">
      <dgm:prSet/>
      <dgm:spPr/>
      <dgm:t>
        <a:bodyPr/>
        <a:lstStyle/>
        <a:p>
          <a:endParaRPr lang="en-US"/>
        </a:p>
      </dgm:t>
    </dgm:pt>
    <dgm:pt modelId="{C8F8108F-C047-2743-8C11-6D2802C7101B}">
      <dgm:prSet custT="1"/>
      <dgm:spPr/>
      <dgm:t>
        <a:bodyPr/>
        <a:lstStyle/>
        <a:p>
          <a:r>
            <a:rPr lang="en-US" sz="2000" dirty="0">
              <a:solidFill>
                <a:schemeClr val="bg1"/>
              </a:solidFill>
            </a:rPr>
            <a:t>Apps, Information Driven</a:t>
          </a:r>
        </a:p>
      </dgm:t>
    </dgm:pt>
    <dgm:pt modelId="{833B91F2-936B-604D-93DB-382620EFB091}" type="parTrans" cxnId="{2EDD716D-F0C3-4245-9091-2B031A542379}">
      <dgm:prSet/>
      <dgm:spPr/>
      <dgm:t>
        <a:bodyPr/>
        <a:lstStyle/>
        <a:p>
          <a:endParaRPr lang="en-US"/>
        </a:p>
      </dgm:t>
    </dgm:pt>
    <dgm:pt modelId="{F86A76BF-6100-8B46-8ABB-FB97E4C3A6C2}" type="sibTrans" cxnId="{2EDD716D-F0C3-4245-9091-2B031A542379}">
      <dgm:prSet/>
      <dgm:spPr/>
      <dgm:t>
        <a:bodyPr/>
        <a:lstStyle/>
        <a:p>
          <a:endParaRPr lang="en-US"/>
        </a:p>
      </dgm:t>
    </dgm:pt>
    <dgm:pt modelId="{406E6709-086F-3042-AC1E-633C1A66562C}" type="pres">
      <dgm:prSet presAssocID="{5B5A53A0-349E-2143-94D6-D8EA638DD7FE}" presName="Name0" presStyleCnt="0">
        <dgm:presLayoutVars>
          <dgm:dir/>
          <dgm:resizeHandles val="exact"/>
        </dgm:presLayoutVars>
      </dgm:prSet>
      <dgm:spPr/>
    </dgm:pt>
    <dgm:pt modelId="{7BE661EF-2E48-5D44-B5F3-682DB19B3745}" type="pres">
      <dgm:prSet presAssocID="{0341AE87-184B-3F49-8131-F86DEB71BC24}" presName="node" presStyleLbl="node1" presStyleIdx="0" presStyleCnt="3">
        <dgm:presLayoutVars>
          <dgm:bulletEnabled val="1"/>
        </dgm:presLayoutVars>
      </dgm:prSet>
      <dgm:spPr/>
    </dgm:pt>
    <dgm:pt modelId="{387A7121-C878-3E4B-8546-48B4D45A0E77}" type="pres">
      <dgm:prSet presAssocID="{83770B3A-A773-BE4B-B627-7DD38146C819}" presName="sibTrans" presStyleCnt="0"/>
      <dgm:spPr/>
    </dgm:pt>
    <dgm:pt modelId="{E5B37E71-98EF-D54B-A222-96A146557DB3}" type="pres">
      <dgm:prSet presAssocID="{5F6E43D5-3C9F-6448-863C-24408B6161AE}" presName="node" presStyleLbl="node1" presStyleIdx="1" presStyleCnt="3">
        <dgm:presLayoutVars>
          <dgm:bulletEnabled val="1"/>
        </dgm:presLayoutVars>
      </dgm:prSet>
      <dgm:spPr/>
    </dgm:pt>
    <dgm:pt modelId="{47C69102-CD7C-E744-BC7A-A85840D795C4}" type="pres">
      <dgm:prSet presAssocID="{8ECCA495-6438-414D-A460-01E857F7CCBE}" presName="sibTrans" presStyleCnt="0"/>
      <dgm:spPr/>
    </dgm:pt>
    <dgm:pt modelId="{4F9B79DA-5580-E54F-8048-7B0A0934C486}" type="pres">
      <dgm:prSet presAssocID="{26C1FABE-3977-3C49-B7E4-E485A9F6A1A1}" presName="node" presStyleLbl="node1" presStyleIdx="2" presStyleCnt="3">
        <dgm:presLayoutVars>
          <dgm:bulletEnabled val="1"/>
        </dgm:presLayoutVars>
      </dgm:prSet>
      <dgm:spPr/>
    </dgm:pt>
  </dgm:ptLst>
  <dgm:cxnLst>
    <dgm:cxn modelId="{6339E607-56FC-3D4D-A1B4-7103E11AF6DD}" srcId="{5B5A53A0-349E-2143-94D6-D8EA638DD7FE}" destId="{26C1FABE-3977-3C49-B7E4-E485A9F6A1A1}" srcOrd="2" destOrd="0" parTransId="{301F9A14-E090-8B49-A5F5-2AA80CB92872}" sibTransId="{29FA27EC-516A-6941-862A-F4CA758F493B}"/>
    <dgm:cxn modelId="{A7011527-73B6-DA4B-8C97-327F9A65EC74}" srcId="{5B5A53A0-349E-2143-94D6-D8EA638DD7FE}" destId="{0341AE87-184B-3F49-8131-F86DEB71BC24}" srcOrd="0" destOrd="0" parTransId="{A2F03791-4B9C-7E46-BF11-BFA0CEE563A8}" sibTransId="{83770B3A-A773-BE4B-B627-7DD38146C819}"/>
    <dgm:cxn modelId="{0900642B-7F2C-A343-BE7F-46B1919C7FBC}" type="presOf" srcId="{6D9D9B61-8A4A-5B47-A901-10EE54DC6F8A}" destId="{7BE661EF-2E48-5D44-B5F3-682DB19B3745}" srcOrd="0" destOrd="4" presId="urn:microsoft.com/office/officeart/2005/8/layout/hList6"/>
    <dgm:cxn modelId="{D8B4AA2B-DA89-9746-9895-E0F7669DAC2E}" type="presOf" srcId="{5030B043-107D-E245-81F2-474445768D7C}" destId="{7BE661EF-2E48-5D44-B5F3-682DB19B3745}" srcOrd="0" destOrd="1" presId="urn:microsoft.com/office/officeart/2005/8/layout/hList6"/>
    <dgm:cxn modelId="{7AAB532C-A863-9C4A-9F75-7E21B3ABE930}" srcId="{5F6E43D5-3C9F-6448-863C-24408B6161AE}" destId="{E467E2B8-5CCA-9746-A64E-6E28D11A9732}" srcOrd="2" destOrd="0" parTransId="{DC0B4815-D968-174C-8EC0-EF8C55DF19DB}" sibTransId="{5858A052-0754-3644-B943-3869C471DA97}"/>
    <dgm:cxn modelId="{FEA56C3D-14E4-BD4A-AC09-9F25428A8207}" srcId="{5F6E43D5-3C9F-6448-863C-24408B6161AE}" destId="{72659C1B-3895-9E43-984D-2287EEBC3BBA}" srcOrd="1" destOrd="0" parTransId="{AC6D67EA-A365-4E4A-9DA9-618C5950220F}" sibTransId="{1104C273-CB3C-6C4B-9567-206A1C36CAFA}"/>
    <dgm:cxn modelId="{D7072442-C3E2-C74F-B8EB-8132DCC63B49}" type="presOf" srcId="{5BD52823-73D6-2845-A067-B1FFE9BCEAA3}" destId="{4F9B79DA-5580-E54F-8048-7B0A0934C486}" srcOrd="0" destOrd="2" presId="urn:microsoft.com/office/officeart/2005/8/layout/hList6"/>
    <dgm:cxn modelId="{036C6760-3AAE-C949-B7B8-37E7002AF397}" srcId="{0341AE87-184B-3F49-8131-F86DEB71BC24}" destId="{5030B043-107D-E245-81F2-474445768D7C}" srcOrd="0" destOrd="0" parTransId="{9CC59DEA-EA88-6347-8649-5642018319A8}" sibTransId="{58F6F377-22BF-0943-B050-C7A65C740526}"/>
    <dgm:cxn modelId="{6B429262-2F8E-E542-9DBC-4ECF7E4A7D80}" srcId="{26C1FABE-3977-3C49-B7E4-E485A9F6A1A1}" destId="{221EA973-9070-3B45-9782-765E0C742FA5}" srcOrd="2" destOrd="0" parTransId="{C7F7433A-88E8-5543-8289-88E6AB24EFC2}" sibTransId="{357E69A9-9045-C14C-879F-4567173450FA}"/>
    <dgm:cxn modelId="{B69C4565-B2E3-7C42-B2CF-3617880A71C1}" srcId="{5F6E43D5-3C9F-6448-863C-24408B6161AE}" destId="{0ED5E8E2-1F68-2942-9862-78692DDDE4B0}" srcOrd="0" destOrd="0" parTransId="{296145EF-D90A-3544-96DD-60CF6B61D7E0}" sibTransId="{4873628A-120F-9748-B7D4-15C2C4090ABE}"/>
    <dgm:cxn modelId="{2EDD716D-F0C3-4245-9091-2B031A542379}" srcId="{5F6E43D5-3C9F-6448-863C-24408B6161AE}" destId="{C8F8108F-C047-2743-8C11-6D2802C7101B}" srcOrd="3" destOrd="0" parTransId="{833B91F2-936B-604D-93DB-382620EFB091}" sibTransId="{F86A76BF-6100-8B46-8ABB-FB97E4C3A6C2}"/>
    <dgm:cxn modelId="{22759E6E-3EE0-4143-90AC-7122533B82EB}" type="presOf" srcId="{D5143508-0071-7B4A-BEFD-C922CFAE2AF1}" destId="{7BE661EF-2E48-5D44-B5F3-682DB19B3745}" srcOrd="0" destOrd="2" presId="urn:microsoft.com/office/officeart/2005/8/layout/hList6"/>
    <dgm:cxn modelId="{F19E076F-0000-B941-B6E8-83A0EDC0F681}" srcId="{26C1FABE-3977-3C49-B7E4-E485A9F6A1A1}" destId="{994F5462-59A4-CC4E-8B06-38EB2E1E753C}" srcOrd="0" destOrd="0" parTransId="{26A6A849-8877-DB45-BEBE-1BBE64ABD4BC}" sibTransId="{CF5AD1A2-912C-364B-BF20-DCA4CD4EF548}"/>
    <dgm:cxn modelId="{56C37A73-EBD8-0641-AA98-B7CEA3E21503}" srcId="{5B5A53A0-349E-2143-94D6-D8EA638DD7FE}" destId="{5F6E43D5-3C9F-6448-863C-24408B6161AE}" srcOrd="1" destOrd="0" parTransId="{F4D7EA0D-A05B-5A48-930F-9F526D00B83F}" sibTransId="{8ECCA495-6438-414D-A460-01E857F7CCBE}"/>
    <dgm:cxn modelId="{09A85674-52FE-3C4F-B307-89B30C9D2A14}" type="presOf" srcId="{E467E2B8-5CCA-9746-A64E-6E28D11A9732}" destId="{E5B37E71-98EF-D54B-A222-96A146557DB3}" srcOrd="0" destOrd="3" presId="urn:microsoft.com/office/officeart/2005/8/layout/hList6"/>
    <dgm:cxn modelId="{BC897674-CD61-6F45-84B8-36B18F8C70F7}" type="presOf" srcId="{0341AE87-184B-3F49-8131-F86DEB71BC24}" destId="{7BE661EF-2E48-5D44-B5F3-682DB19B3745}" srcOrd="0" destOrd="0" presId="urn:microsoft.com/office/officeart/2005/8/layout/hList6"/>
    <dgm:cxn modelId="{E311AE75-5EE4-774E-B5AB-2508CC072CEF}" type="presOf" srcId="{5B5A53A0-349E-2143-94D6-D8EA638DD7FE}" destId="{406E6709-086F-3042-AC1E-633C1A66562C}" srcOrd="0" destOrd="0" presId="urn:microsoft.com/office/officeart/2005/8/layout/hList6"/>
    <dgm:cxn modelId="{26633A7B-2A81-A746-9B33-394E2A35835B}" type="presOf" srcId="{221EA973-9070-3B45-9782-765E0C742FA5}" destId="{4F9B79DA-5580-E54F-8048-7B0A0934C486}" srcOrd="0" destOrd="3" presId="urn:microsoft.com/office/officeart/2005/8/layout/hList6"/>
    <dgm:cxn modelId="{5C6ACF7D-9B67-FC45-8DAB-72151A5690B6}" type="presOf" srcId="{994F5462-59A4-CC4E-8B06-38EB2E1E753C}" destId="{4F9B79DA-5580-E54F-8048-7B0A0934C486}" srcOrd="0" destOrd="1" presId="urn:microsoft.com/office/officeart/2005/8/layout/hList6"/>
    <dgm:cxn modelId="{85D5208D-9C04-AC48-A606-9D1496A8098B}" type="presOf" srcId="{254474EA-85F6-0B42-BF2B-E3E706B4D025}" destId="{7BE661EF-2E48-5D44-B5F3-682DB19B3745}" srcOrd="0" destOrd="3" presId="urn:microsoft.com/office/officeart/2005/8/layout/hList6"/>
    <dgm:cxn modelId="{41F1DF8E-0D3C-FD43-BFE9-517E09A14B4A}" srcId="{0341AE87-184B-3F49-8131-F86DEB71BC24}" destId="{D5143508-0071-7B4A-BEFD-C922CFAE2AF1}" srcOrd="1" destOrd="0" parTransId="{71314825-753E-ED4B-B7D9-91C6E644B042}" sibTransId="{26BFF13E-4B74-1B47-AC73-02BA4A4CD0C0}"/>
    <dgm:cxn modelId="{754FB89D-12BC-6E42-B8A9-E801F4630351}" type="presOf" srcId="{26C1FABE-3977-3C49-B7E4-E485A9F6A1A1}" destId="{4F9B79DA-5580-E54F-8048-7B0A0934C486}" srcOrd="0" destOrd="0" presId="urn:microsoft.com/office/officeart/2005/8/layout/hList6"/>
    <dgm:cxn modelId="{084783BB-F9E6-CC47-8C49-60588625A717}" type="presOf" srcId="{C8F8108F-C047-2743-8C11-6D2802C7101B}" destId="{E5B37E71-98EF-D54B-A222-96A146557DB3}" srcOrd="0" destOrd="4" presId="urn:microsoft.com/office/officeart/2005/8/layout/hList6"/>
    <dgm:cxn modelId="{02D2A4BE-7422-D14B-9282-91A7C579B017}" type="presOf" srcId="{0ED5E8E2-1F68-2942-9862-78692DDDE4B0}" destId="{E5B37E71-98EF-D54B-A222-96A146557DB3}" srcOrd="0" destOrd="1" presId="urn:microsoft.com/office/officeart/2005/8/layout/hList6"/>
    <dgm:cxn modelId="{659F15BF-ED9F-A341-9629-560CB1C6E70C}" type="presOf" srcId="{5F6E43D5-3C9F-6448-863C-24408B6161AE}" destId="{E5B37E71-98EF-D54B-A222-96A146557DB3}" srcOrd="0" destOrd="0" presId="urn:microsoft.com/office/officeart/2005/8/layout/hList6"/>
    <dgm:cxn modelId="{6FBA79CB-062E-884F-882F-F229A6C7C17F}" srcId="{26C1FABE-3977-3C49-B7E4-E485A9F6A1A1}" destId="{5BD52823-73D6-2845-A067-B1FFE9BCEAA3}" srcOrd="1" destOrd="0" parTransId="{286D2074-CD54-9F49-933F-43E988087007}" sibTransId="{4A81ED93-58EC-0647-97BF-F46A44944B01}"/>
    <dgm:cxn modelId="{8B771FCF-E513-4444-9B30-A29B17A4C66C}" srcId="{0341AE87-184B-3F49-8131-F86DEB71BC24}" destId="{254474EA-85F6-0B42-BF2B-E3E706B4D025}" srcOrd="2" destOrd="0" parTransId="{E4E67CD7-4EAF-3C46-B77F-CF06394DAF37}" sibTransId="{AAC520D7-DED3-B04F-A2AC-0684B487ADEB}"/>
    <dgm:cxn modelId="{354FAAF8-BC31-7F41-BCA8-7FA00BEADF2E}" type="presOf" srcId="{72659C1B-3895-9E43-984D-2287EEBC3BBA}" destId="{E5B37E71-98EF-D54B-A222-96A146557DB3}" srcOrd="0" destOrd="2" presId="urn:microsoft.com/office/officeart/2005/8/layout/hList6"/>
    <dgm:cxn modelId="{03FB52FA-BAEF-3A4B-BEF9-4D2871DE3A8D}" srcId="{0341AE87-184B-3F49-8131-F86DEB71BC24}" destId="{6D9D9B61-8A4A-5B47-A901-10EE54DC6F8A}" srcOrd="3" destOrd="0" parTransId="{8AD60FFC-EFC1-E64D-9E1B-2CC4D077B9F9}" sibTransId="{33938CB6-14D0-1C40-85FF-5A2F4571F7DF}"/>
    <dgm:cxn modelId="{9509F25F-BCEE-8C48-85F4-89FCA84C4C8F}" type="presParOf" srcId="{406E6709-086F-3042-AC1E-633C1A66562C}" destId="{7BE661EF-2E48-5D44-B5F3-682DB19B3745}" srcOrd="0" destOrd="0" presId="urn:microsoft.com/office/officeart/2005/8/layout/hList6"/>
    <dgm:cxn modelId="{38D6AF38-FB4E-0642-8062-863C87E4CFE5}" type="presParOf" srcId="{406E6709-086F-3042-AC1E-633C1A66562C}" destId="{387A7121-C878-3E4B-8546-48B4D45A0E77}" srcOrd="1" destOrd="0" presId="urn:microsoft.com/office/officeart/2005/8/layout/hList6"/>
    <dgm:cxn modelId="{956920D2-6423-D54A-BBBD-A532A38392D6}" type="presParOf" srcId="{406E6709-086F-3042-AC1E-633C1A66562C}" destId="{E5B37E71-98EF-D54B-A222-96A146557DB3}" srcOrd="2" destOrd="0" presId="urn:microsoft.com/office/officeart/2005/8/layout/hList6"/>
    <dgm:cxn modelId="{FABC4725-31CE-774F-B89F-CAE6DF9A1ECD}" type="presParOf" srcId="{406E6709-086F-3042-AC1E-633C1A66562C}" destId="{47C69102-CD7C-E744-BC7A-A85840D795C4}" srcOrd="3" destOrd="0" presId="urn:microsoft.com/office/officeart/2005/8/layout/hList6"/>
    <dgm:cxn modelId="{A80B6D97-0028-874F-BEC9-9BD0EFCF5A8F}" type="presParOf" srcId="{406E6709-086F-3042-AC1E-633C1A66562C}" destId="{4F9B79DA-5580-E54F-8048-7B0A0934C486}"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1F81E8-B5FB-48DC-9CC8-C08A63F85C6B}" type="doc">
      <dgm:prSet loTypeId="urn:microsoft.com/office/officeart/2008/layout/LinedList" loCatId="list" qsTypeId="urn:microsoft.com/office/officeart/2005/8/quickstyle/simple2" qsCatId="simple" csTypeId="urn:microsoft.com/office/officeart/2005/8/colors/accent3_2" csCatId="accent3"/>
      <dgm:spPr/>
      <dgm:t>
        <a:bodyPr/>
        <a:lstStyle/>
        <a:p>
          <a:endParaRPr lang="en-US"/>
        </a:p>
      </dgm:t>
    </dgm:pt>
    <dgm:pt modelId="{53956E9A-86F9-427A-8A36-D94B0410F747}">
      <dgm:prSet/>
      <dgm:spPr/>
      <dgm:t>
        <a:bodyPr/>
        <a:lstStyle/>
        <a:p>
          <a:r>
            <a:rPr lang="en-US" b="1" i="0">
              <a:hlinkClick xmlns:r="http://schemas.openxmlformats.org/officeDocument/2006/relationships" r:id="rId1"/>
            </a:rPr>
            <a:t>Economic Stability</a:t>
          </a:r>
          <a:r>
            <a:rPr lang="en-US" b="1" i="0"/>
            <a:t>:  </a:t>
          </a:r>
          <a:r>
            <a:rPr lang="en-US" b="0" i="0"/>
            <a:t>Income, employment, food security, and housing stability all play a crucial role in health. </a:t>
          </a:r>
          <a:endParaRPr lang="en-US"/>
        </a:p>
      </dgm:t>
    </dgm:pt>
    <dgm:pt modelId="{FF6390B9-1920-4306-AC9D-48BDED900451}" type="parTrans" cxnId="{A65628D7-0101-487E-B615-9886C85A73DE}">
      <dgm:prSet/>
      <dgm:spPr/>
      <dgm:t>
        <a:bodyPr/>
        <a:lstStyle/>
        <a:p>
          <a:endParaRPr lang="en-US"/>
        </a:p>
      </dgm:t>
    </dgm:pt>
    <dgm:pt modelId="{E90456F7-1042-4764-85FB-449726CC7202}" type="sibTrans" cxnId="{A65628D7-0101-487E-B615-9886C85A73DE}">
      <dgm:prSet/>
      <dgm:spPr/>
      <dgm:t>
        <a:bodyPr/>
        <a:lstStyle/>
        <a:p>
          <a:endParaRPr lang="en-US"/>
        </a:p>
      </dgm:t>
    </dgm:pt>
    <dgm:pt modelId="{8E27963B-36FB-4BD1-882D-A4F7CC151E3D}">
      <dgm:prSet/>
      <dgm:spPr/>
      <dgm:t>
        <a:bodyPr/>
        <a:lstStyle/>
        <a:p>
          <a:r>
            <a:rPr lang="en-US" b="1" i="0">
              <a:hlinkClick xmlns:r="http://schemas.openxmlformats.org/officeDocument/2006/relationships" r:id="rId2"/>
            </a:rPr>
            <a:t>Education:</a:t>
          </a:r>
          <a:r>
            <a:rPr lang="en-US"/>
            <a:t> </a:t>
          </a:r>
          <a:r>
            <a:rPr lang="en-US" b="0" i="0"/>
            <a:t>Educational opportunities, literacy, and language skills influence health knowledge and access to resources. </a:t>
          </a:r>
          <a:endParaRPr lang="en-US"/>
        </a:p>
      </dgm:t>
    </dgm:pt>
    <dgm:pt modelId="{3247089C-CA9F-4830-AF44-316659B8498D}" type="parTrans" cxnId="{D97F2B63-D9A4-4901-8372-B5AD4C8214DD}">
      <dgm:prSet/>
      <dgm:spPr/>
      <dgm:t>
        <a:bodyPr/>
        <a:lstStyle/>
        <a:p>
          <a:endParaRPr lang="en-US"/>
        </a:p>
      </dgm:t>
    </dgm:pt>
    <dgm:pt modelId="{8F7D30FC-C631-4ADA-BE3B-17C323E2BD24}" type="sibTrans" cxnId="{D97F2B63-D9A4-4901-8372-B5AD4C8214DD}">
      <dgm:prSet/>
      <dgm:spPr/>
      <dgm:t>
        <a:bodyPr/>
        <a:lstStyle/>
        <a:p>
          <a:endParaRPr lang="en-US"/>
        </a:p>
      </dgm:t>
    </dgm:pt>
    <dgm:pt modelId="{5602F2FE-A648-44E6-9E19-79A6C16DE73F}">
      <dgm:prSet/>
      <dgm:spPr/>
      <dgm:t>
        <a:bodyPr/>
        <a:lstStyle/>
        <a:p>
          <a:r>
            <a:rPr lang="en-US" b="1" i="0">
              <a:hlinkClick xmlns:r="http://schemas.openxmlformats.org/officeDocument/2006/relationships" r:id="rId3"/>
            </a:rPr>
            <a:t>Social and Community Context:</a:t>
          </a:r>
          <a:r>
            <a:rPr lang="en-US"/>
            <a:t> </a:t>
          </a:r>
          <a:r>
            <a:rPr lang="en-US" b="0" i="0"/>
            <a:t>Social support networks, community cohesion, and experiences of discrimination or racism impact mental and physical health. </a:t>
          </a:r>
          <a:endParaRPr lang="en-US"/>
        </a:p>
      </dgm:t>
    </dgm:pt>
    <dgm:pt modelId="{ECA5B604-F01B-4C9E-9B4D-BBDFB09B2199}" type="parTrans" cxnId="{796D6045-C932-4FA9-94D2-46B9A2430FBE}">
      <dgm:prSet/>
      <dgm:spPr/>
      <dgm:t>
        <a:bodyPr/>
        <a:lstStyle/>
        <a:p>
          <a:endParaRPr lang="en-US"/>
        </a:p>
      </dgm:t>
    </dgm:pt>
    <dgm:pt modelId="{80E53EC6-782F-4373-B833-5B9E62544032}" type="sibTrans" cxnId="{796D6045-C932-4FA9-94D2-46B9A2430FBE}">
      <dgm:prSet/>
      <dgm:spPr/>
      <dgm:t>
        <a:bodyPr/>
        <a:lstStyle/>
        <a:p>
          <a:endParaRPr lang="en-US"/>
        </a:p>
      </dgm:t>
    </dgm:pt>
    <dgm:pt modelId="{A13695D4-DA3D-45A4-B42E-66C131C26604}">
      <dgm:prSet/>
      <dgm:spPr/>
      <dgm:t>
        <a:bodyPr/>
        <a:lstStyle/>
        <a:p>
          <a:r>
            <a:rPr lang="en-US" b="1" i="0">
              <a:hlinkClick xmlns:r="http://schemas.openxmlformats.org/officeDocument/2006/relationships" r:id="rId4"/>
            </a:rPr>
            <a:t>Health Care Access and Quality</a:t>
          </a:r>
          <a:r>
            <a:rPr lang="en-US" b="1" i="0"/>
            <a:t>:</a:t>
          </a:r>
          <a:r>
            <a:rPr lang="en-US"/>
            <a:t> </a:t>
          </a:r>
          <a:r>
            <a:rPr lang="en-US" b="0" i="0"/>
            <a:t>Availability of and access to quality healthcare services is essential for preventative care and managing illnesses. </a:t>
          </a:r>
          <a:endParaRPr lang="en-US"/>
        </a:p>
      </dgm:t>
    </dgm:pt>
    <dgm:pt modelId="{107CFC45-97FC-4009-B908-E97B4215EDA6}" type="parTrans" cxnId="{AFCCB721-C1DB-435E-AFF9-69414609EECE}">
      <dgm:prSet/>
      <dgm:spPr/>
      <dgm:t>
        <a:bodyPr/>
        <a:lstStyle/>
        <a:p>
          <a:endParaRPr lang="en-US"/>
        </a:p>
      </dgm:t>
    </dgm:pt>
    <dgm:pt modelId="{2258F439-86E2-4F93-8685-6D1895485E6D}" type="sibTrans" cxnId="{AFCCB721-C1DB-435E-AFF9-69414609EECE}">
      <dgm:prSet/>
      <dgm:spPr/>
      <dgm:t>
        <a:bodyPr/>
        <a:lstStyle/>
        <a:p>
          <a:endParaRPr lang="en-US"/>
        </a:p>
      </dgm:t>
    </dgm:pt>
    <dgm:pt modelId="{2E72647E-6146-45C4-BB67-428FE29F6C48}">
      <dgm:prSet/>
      <dgm:spPr/>
      <dgm:t>
        <a:bodyPr/>
        <a:lstStyle/>
        <a:p>
          <a:r>
            <a:rPr lang="en-US" b="1" i="0">
              <a:hlinkClick xmlns:r="http://schemas.openxmlformats.org/officeDocument/2006/relationships" r:id="rId5"/>
            </a:rPr>
            <a:t>Neighborhood and Built Environment</a:t>
          </a:r>
          <a:r>
            <a:rPr lang="en-US" b="1" i="0"/>
            <a:t>: </a:t>
          </a:r>
          <a:r>
            <a:rPr lang="en-US" i="0"/>
            <a:t>Factors</a:t>
          </a:r>
          <a:r>
            <a:rPr lang="en-US" b="1" i="0"/>
            <a:t> </a:t>
          </a:r>
          <a:r>
            <a:rPr lang="en-US" b="0" i="0"/>
            <a:t>like housing quality, access to transportation, and exposure to environmental hazards can affect health outcomes. </a:t>
          </a:r>
          <a:endParaRPr lang="en-US"/>
        </a:p>
      </dgm:t>
    </dgm:pt>
    <dgm:pt modelId="{54C9D5B4-E09B-4AD1-B497-78A0150E32EC}" type="parTrans" cxnId="{6B6CA678-4AA7-4DB8-8DE4-A4C2AE49E488}">
      <dgm:prSet/>
      <dgm:spPr/>
      <dgm:t>
        <a:bodyPr/>
        <a:lstStyle/>
        <a:p>
          <a:endParaRPr lang="en-US"/>
        </a:p>
      </dgm:t>
    </dgm:pt>
    <dgm:pt modelId="{B3141D27-298F-4299-8C0F-CA088FE261E6}" type="sibTrans" cxnId="{6B6CA678-4AA7-4DB8-8DE4-A4C2AE49E488}">
      <dgm:prSet/>
      <dgm:spPr/>
      <dgm:t>
        <a:bodyPr/>
        <a:lstStyle/>
        <a:p>
          <a:endParaRPr lang="en-US"/>
        </a:p>
      </dgm:t>
    </dgm:pt>
    <dgm:pt modelId="{31DD20F2-67B0-FD43-A9E9-5CFB274731C0}" type="pres">
      <dgm:prSet presAssocID="{401F81E8-B5FB-48DC-9CC8-C08A63F85C6B}" presName="vert0" presStyleCnt="0">
        <dgm:presLayoutVars>
          <dgm:dir/>
          <dgm:animOne val="branch"/>
          <dgm:animLvl val="lvl"/>
        </dgm:presLayoutVars>
      </dgm:prSet>
      <dgm:spPr/>
    </dgm:pt>
    <dgm:pt modelId="{23DD0D2E-4C8A-4140-BFF0-B270FCCF4F95}" type="pres">
      <dgm:prSet presAssocID="{53956E9A-86F9-427A-8A36-D94B0410F747}" presName="thickLine" presStyleLbl="alignNode1" presStyleIdx="0" presStyleCnt="5"/>
      <dgm:spPr/>
    </dgm:pt>
    <dgm:pt modelId="{A65033C4-0B8C-0C46-B69D-0F24531D7BC8}" type="pres">
      <dgm:prSet presAssocID="{53956E9A-86F9-427A-8A36-D94B0410F747}" presName="horz1" presStyleCnt="0"/>
      <dgm:spPr/>
    </dgm:pt>
    <dgm:pt modelId="{C9E522AD-9E8D-8E41-BC26-643C3F1C2779}" type="pres">
      <dgm:prSet presAssocID="{53956E9A-86F9-427A-8A36-D94B0410F747}" presName="tx1" presStyleLbl="revTx" presStyleIdx="0" presStyleCnt="5"/>
      <dgm:spPr/>
    </dgm:pt>
    <dgm:pt modelId="{770723F0-0BB6-4D48-B9F1-FA449D1C295A}" type="pres">
      <dgm:prSet presAssocID="{53956E9A-86F9-427A-8A36-D94B0410F747}" presName="vert1" presStyleCnt="0"/>
      <dgm:spPr/>
    </dgm:pt>
    <dgm:pt modelId="{DD03AB95-8C3E-124F-992A-7B6A35051133}" type="pres">
      <dgm:prSet presAssocID="{8E27963B-36FB-4BD1-882D-A4F7CC151E3D}" presName="thickLine" presStyleLbl="alignNode1" presStyleIdx="1" presStyleCnt="5"/>
      <dgm:spPr/>
    </dgm:pt>
    <dgm:pt modelId="{DF1F418D-E31F-214E-B4AC-BE2F1251E2C5}" type="pres">
      <dgm:prSet presAssocID="{8E27963B-36FB-4BD1-882D-A4F7CC151E3D}" presName="horz1" presStyleCnt="0"/>
      <dgm:spPr/>
    </dgm:pt>
    <dgm:pt modelId="{7FD434F3-9067-DC4C-960C-999C903AAD0F}" type="pres">
      <dgm:prSet presAssocID="{8E27963B-36FB-4BD1-882D-A4F7CC151E3D}" presName="tx1" presStyleLbl="revTx" presStyleIdx="1" presStyleCnt="5"/>
      <dgm:spPr/>
    </dgm:pt>
    <dgm:pt modelId="{17C66A49-D16E-5944-9B14-00A7C34C9AF7}" type="pres">
      <dgm:prSet presAssocID="{8E27963B-36FB-4BD1-882D-A4F7CC151E3D}" presName="vert1" presStyleCnt="0"/>
      <dgm:spPr/>
    </dgm:pt>
    <dgm:pt modelId="{A3E38AEB-89E3-D540-A4D4-8D604D59A996}" type="pres">
      <dgm:prSet presAssocID="{5602F2FE-A648-44E6-9E19-79A6C16DE73F}" presName="thickLine" presStyleLbl="alignNode1" presStyleIdx="2" presStyleCnt="5"/>
      <dgm:spPr/>
    </dgm:pt>
    <dgm:pt modelId="{AB96E508-78CC-A543-8402-D841CAB436B0}" type="pres">
      <dgm:prSet presAssocID="{5602F2FE-A648-44E6-9E19-79A6C16DE73F}" presName="horz1" presStyleCnt="0"/>
      <dgm:spPr/>
    </dgm:pt>
    <dgm:pt modelId="{9711E863-92B9-C04B-9480-796927F7ED3E}" type="pres">
      <dgm:prSet presAssocID="{5602F2FE-A648-44E6-9E19-79A6C16DE73F}" presName="tx1" presStyleLbl="revTx" presStyleIdx="2" presStyleCnt="5"/>
      <dgm:spPr/>
    </dgm:pt>
    <dgm:pt modelId="{0F6A05F8-8C51-7947-945B-495A0473473F}" type="pres">
      <dgm:prSet presAssocID="{5602F2FE-A648-44E6-9E19-79A6C16DE73F}" presName="vert1" presStyleCnt="0"/>
      <dgm:spPr/>
    </dgm:pt>
    <dgm:pt modelId="{0E704778-1987-514A-94F6-3649E7A2E356}" type="pres">
      <dgm:prSet presAssocID="{A13695D4-DA3D-45A4-B42E-66C131C26604}" presName="thickLine" presStyleLbl="alignNode1" presStyleIdx="3" presStyleCnt="5"/>
      <dgm:spPr/>
    </dgm:pt>
    <dgm:pt modelId="{68DA167A-87D1-4542-8DAE-AAB45C269A49}" type="pres">
      <dgm:prSet presAssocID="{A13695D4-DA3D-45A4-B42E-66C131C26604}" presName="horz1" presStyleCnt="0"/>
      <dgm:spPr/>
    </dgm:pt>
    <dgm:pt modelId="{8C347894-D223-4546-BE9F-769464A6E290}" type="pres">
      <dgm:prSet presAssocID="{A13695D4-DA3D-45A4-B42E-66C131C26604}" presName="tx1" presStyleLbl="revTx" presStyleIdx="3" presStyleCnt="5"/>
      <dgm:spPr/>
    </dgm:pt>
    <dgm:pt modelId="{9B5156C1-6113-CB4C-BF16-6B212AFC1631}" type="pres">
      <dgm:prSet presAssocID="{A13695D4-DA3D-45A4-B42E-66C131C26604}" presName="vert1" presStyleCnt="0"/>
      <dgm:spPr/>
    </dgm:pt>
    <dgm:pt modelId="{7BD89720-34F8-F04B-8604-8C69FBCE5DF7}" type="pres">
      <dgm:prSet presAssocID="{2E72647E-6146-45C4-BB67-428FE29F6C48}" presName="thickLine" presStyleLbl="alignNode1" presStyleIdx="4" presStyleCnt="5"/>
      <dgm:spPr/>
    </dgm:pt>
    <dgm:pt modelId="{3ED86ED9-77C8-A244-99D4-77BAD48D7C5D}" type="pres">
      <dgm:prSet presAssocID="{2E72647E-6146-45C4-BB67-428FE29F6C48}" presName="horz1" presStyleCnt="0"/>
      <dgm:spPr/>
    </dgm:pt>
    <dgm:pt modelId="{059E0AA5-74C3-0E4F-82AF-2F8AAA95F80A}" type="pres">
      <dgm:prSet presAssocID="{2E72647E-6146-45C4-BB67-428FE29F6C48}" presName="tx1" presStyleLbl="revTx" presStyleIdx="4" presStyleCnt="5"/>
      <dgm:spPr/>
    </dgm:pt>
    <dgm:pt modelId="{9216597B-1684-524C-A2F3-42D6439EE910}" type="pres">
      <dgm:prSet presAssocID="{2E72647E-6146-45C4-BB67-428FE29F6C48}" presName="vert1" presStyleCnt="0"/>
      <dgm:spPr/>
    </dgm:pt>
  </dgm:ptLst>
  <dgm:cxnLst>
    <dgm:cxn modelId="{1204F515-82E0-954D-9EBC-FE21DFE30E3A}" type="presOf" srcId="{A13695D4-DA3D-45A4-B42E-66C131C26604}" destId="{8C347894-D223-4546-BE9F-769464A6E290}" srcOrd="0" destOrd="0" presId="urn:microsoft.com/office/officeart/2008/layout/LinedList"/>
    <dgm:cxn modelId="{AFCCB721-C1DB-435E-AFF9-69414609EECE}" srcId="{401F81E8-B5FB-48DC-9CC8-C08A63F85C6B}" destId="{A13695D4-DA3D-45A4-B42E-66C131C26604}" srcOrd="3" destOrd="0" parTransId="{107CFC45-97FC-4009-B908-E97B4215EDA6}" sibTransId="{2258F439-86E2-4F93-8685-6D1895485E6D}"/>
    <dgm:cxn modelId="{8FC2A13E-7052-8D4C-BBF8-7C4C396969CC}" type="presOf" srcId="{8E27963B-36FB-4BD1-882D-A4F7CC151E3D}" destId="{7FD434F3-9067-DC4C-960C-999C903AAD0F}" srcOrd="0" destOrd="0" presId="urn:microsoft.com/office/officeart/2008/layout/LinedList"/>
    <dgm:cxn modelId="{796D6045-C932-4FA9-94D2-46B9A2430FBE}" srcId="{401F81E8-B5FB-48DC-9CC8-C08A63F85C6B}" destId="{5602F2FE-A648-44E6-9E19-79A6C16DE73F}" srcOrd="2" destOrd="0" parTransId="{ECA5B604-F01B-4C9E-9B4D-BBDFB09B2199}" sibTransId="{80E53EC6-782F-4373-B833-5B9E62544032}"/>
    <dgm:cxn modelId="{08486553-08B3-B94F-A18E-0BFEFC887396}" type="presOf" srcId="{2E72647E-6146-45C4-BB67-428FE29F6C48}" destId="{059E0AA5-74C3-0E4F-82AF-2F8AAA95F80A}" srcOrd="0" destOrd="0" presId="urn:microsoft.com/office/officeart/2008/layout/LinedList"/>
    <dgm:cxn modelId="{D97F2B63-D9A4-4901-8372-B5AD4C8214DD}" srcId="{401F81E8-B5FB-48DC-9CC8-C08A63F85C6B}" destId="{8E27963B-36FB-4BD1-882D-A4F7CC151E3D}" srcOrd="1" destOrd="0" parTransId="{3247089C-CA9F-4830-AF44-316659B8498D}" sibTransId="{8F7D30FC-C631-4ADA-BE3B-17C323E2BD24}"/>
    <dgm:cxn modelId="{6B6CA678-4AA7-4DB8-8DE4-A4C2AE49E488}" srcId="{401F81E8-B5FB-48DC-9CC8-C08A63F85C6B}" destId="{2E72647E-6146-45C4-BB67-428FE29F6C48}" srcOrd="4" destOrd="0" parTransId="{54C9D5B4-E09B-4AD1-B497-78A0150E32EC}" sibTransId="{B3141D27-298F-4299-8C0F-CA088FE261E6}"/>
    <dgm:cxn modelId="{F8C52A86-8174-F048-BE01-FD51EC564487}" type="presOf" srcId="{5602F2FE-A648-44E6-9E19-79A6C16DE73F}" destId="{9711E863-92B9-C04B-9480-796927F7ED3E}" srcOrd="0" destOrd="0" presId="urn:microsoft.com/office/officeart/2008/layout/LinedList"/>
    <dgm:cxn modelId="{BD1B24AF-9367-FC4C-8B87-F5682EA5353B}" type="presOf" srcId="{53956E9A-86F9-427A-8A36-D94B0410F747}" destId="{C9E522AD-9E8D-8E41-BC26-643C3F1C2779}" srcOrd="0" destOrd="0" presId="urn:microsoft.com/office/officeart/2008/layout/LinedList"/>
    <dgm:cxn modelId="{630296D6-2A00-2F40-A68D-E73A427350E2}" type="presOf" srcId="{401F81E8-B5FB-48DC-9CC8-C08A63F85C6B}" destId="{31DD20F2-67B0-FD43-A9E9-5CFB274731C0}" srcOrd="0" destOrd="0" presId="urn:microsoft.com/office/officeart/2008/layout/LinedList"/>
    <dgm:cxn modelId="{A65628D7-0101-487E-B615-9886C85A73DE}" srcId="{401F81E8-B5FB-48DC-9CC8-C08A63F85C6B}" destId="{53956E9A-86F9-427A-8A36-D94B0410F747}" srcOrd="0" destOrd="0" parTransId="{FF6390B9-1920-4306-AC9D-48BDED900451}" sibTransId="{E90456F7-1042-4764-85FB-449726CC7202}"/>
    <dgm:cxn modelId="{5DD41DEF-C884-1546-9861-104CA3EEE8B8}" type="presParOf" srcId="{31DD20F2-67B0-FD43-A9E9-5CFB274731C0}" destId="{23DD0D2E-4C8A-4140-BFF0-B270FCCF4F95}" srcOrd="0" destOrd="0" presId="urn:microsoft.com/office/officeart/2008/layout/LinedList"/>
    <dgm:cxn modelId="{34B525B0-88D6-EF44-B801-7D6A60DBE7DC}" type="presParOf" srcId="{31DD20F2-67B0-FD43-A9E9-5CFB274731C0}" destId="{A65033C4-0B8C-0C46-B69D-0F24531D7BC8}" srcOrd="1" destOrd="0" presId="urn:microsoft.com/office/officeart/2008/layout/LinedList"/>
    <dgm:cxn modelId="{EE83197F-9990-504C-B4B5-B6ABAB1C487D}" type="presParOf" srcId="{A65033C4-0B8C-0C46-B69D-0F24531D7BC8}" destId="{C9E522AD-9E8D-8E41-BC26-643C3F1C2779}" srcOrd="0" destOrd="0" presId="urn:microsoft.com/office/officeart/2008/layout/LinedList"/>
    <dgm:cxn modelId="{58A7A4A3-8C98-C849-8A33-F3AA0F0C87E2}" type="presParOf" srcId="{A65033C4-0B8C-0C46-B69D-0F24531D7BC8}" destId="{770723F0-0BB6-4D48-B9F1-FA449D1C295A}" srcOrd="1" destOrd="0" presId="urn:microsoft.com/office/officeart/2008/layout/LinedList"/>
    <dgm:cxn modelId="{B20F0F5E-63BF-F249-A123-3624E81FD22F}" type="presParOf" srcId="{31DD20F2-67B0-FD43-A9E9-5CFB274731C0}" destId="{DD03AB95-8C3E-124F-992A-7B6A35051133}" srcOrd="2" destOrd="0" presId="urn:microsoft.com/office/officeart/2008/layout/LinedList"/>
    <dgm:cxn modelId="{D7545004-CFC4-E148-B600-5EA8CF12711D}" type="presParOf" srcId="{31DD20F2-67B0-FD43-A9E9-5CFB274731C0}" destId="{DF1F418D-E31F-214E-B4AC-BE2F1251E2C5}" srcOrd="3" destOrd="0" presId="urn:microsoft.com/office/officeart/2008/layout/LinedList"/>
    <dgm:cxn modelId="{4DE37243-8802-6D4C-89DB-1F4968636ED5}" type="presParOf" srcId="{DF1F418D-E31F-214E-B4AC-BE2F1251E2C5}" destId="{7FD434F3-9067-DC4C-960C-999C903AAD0F}" srcOrd="0" destOrd="0" presId="urn:microsoft.com/office/officeart/2008/layout/LinedList"/>
    <dgm:cxn modelId="{6C8AE502-0D7B-954D-96EB-EBECC55503B8}" type="presParOf" srcId="{DF1F418D-E31F-214E-B4AC-BE2F1251E2C5}" destId="{17C66A49-D16E-5944-9B14-00A7C34C9AF7}" srcOrd="1" destOrd="0" presId="urn:microsoft.com/office/officeart/2008/layout/LinedList"/>
    <dgm:cxn modelId="{C4282B67-B077-FF43-B324-2933F309132E}" type="presParOf" srcId="{31DD20F2-67B0-FD43-A9E9-5CFB274731C0}" destId="{A3E38AEB-89E3-D540-A4D4-8D604D59A996}" srcOrd="4" destOrd="0" presId="urn:microsoft.com/office/officeart/2008/layout/LinedList"/>
    <dgm:cxn modelId="{2CF20FA3-96EA-BA48-B91F-2C0A4C58C83E}" type="presParOf" srcId="{31DD20F2-67B0-FD43-A9E9-5CFB274731C0}" destId="{AB96E508-78CC-A543-8402-D841CAB436B0}" srcOrd="5" destOrd="0" presId="urn:microsoft.com/office/officeart/2008/layout/LinedList"/>
    <dgm:cxn modelId="{143A266D-8BA3-D941-996F-9F7A0EE9C8E2}" type="presParOf" srcId="{AB96E508-78CC-A543-8402-D841CAB436B0}" destId="{9711E863-92B9-C04B-9480-796927F7ED3E}" srcOrd="0" destOrd="0" presId="urn:microsoft.com/office/officeart/2008/layout/LinedList"/>
    <dgm:cxn modelId="{0BD134A3-4B0B-7247-B2EF-73C218A02520}" type="presParOf" srcId="{AB96E508-78CC-A543-8402-D841CAB436B0}" destId="{0F6A05F8-8C51-7947-945B-495A0473473F}" srcOrd="1" destOrd="0" presId="urn:microsoft.com/office/officeart/2008/layout/LinedList"/>
    <dgm:cxn modelId="{5EFF7685-B10F-344F-94CB-F27B597C1D3C}" type="presParOf" srcId="{31DD20F2-67B0-FD43-A9E9-5CFB274731C0}" destId="{0E704778-1987-514A-94F6-3649E7A2E356}" srcOrd="6" destOrd="0" presId="urn:microsoft.com/office/officeart/2008/layout/LinedList"/>
    <dgm:cxn modelId="{9E5A8ED1-7C3D-0245-B58F-5AA64B968632}" type="presParOf" srcId="{31DD20F2-67B0-FD43-A9E9-5CFB274731C0}" destId="{68DA167A-87D1-4542-8DAE-AAB45C269A49}" srcOrd="7" destOrd="0" presId="urn:microsoft.com/office/officeart/2008/layout/LinedList"/>
    <dgm:cxn modelId="{00632BE9-2103-FE4A-9F82-355FE8F463F1}" type="presParOf" srcId="{68DA167A-87D1-4542-8DAE-AAB45C269A49}" destId="{8C347894-D223-4546-BE9F-769464A6E290}" srcOrd="0" destOrd="0" presId="urn:microsoft.com/office/officeart/2008/layout/LinedList"/>
    <dgm:cxn modelId="{80DAE00A-DAC5-C544-941C-BEA63967C067}" type="presParOf" srcId="{68DA167A-87D1-4542-8DAE-AAB45C269A49}" destId="{9B5156C1-6113-CB4C-BF16-6B212AFC1631}" srcOrd="1" destOrd="0" presId="urn:microsoft.com/office/officeart/2008/layout/LinedList"/>
    <dgm:cxn modelId="{E1E3D6B8-AA03-1C45-828C-D92DFB1EDC29}" type="presParOf" srcId="{31DD20F2-67B0-FD43-A9E9-5CFB274731C0}" destId="{7BD89720-34F8-F04B-8604-8C69FBCE5DF7}" srcOrd="8" destOrd="0" presId="urn:microsoft.com/office/officeart/2008/layout/LinedList"/>
    <dgm:cxn modelId="{D01D2573-2FFC-DD46-B38B-7FC48F303180}" type="presParOf" srcId="{31DD20F2-67B0-FD43-A9E9-5CFB274731C0}" destId="{3ED86ED9-77C8-A244-99D4-77BAD48D7C5D}" srcOrd="9" destOrd="0" presId="urn:microsoft.com/office/officeart/2008/layout/LinedList"/>
    <dgm:cxn modelId="{EB456482-5D08-444E-B09B-33EDE2A8DF3B}" type="presParOf" srcId="{3ED86ED9-77C8-A244-99D4-77BAD48D7C5D}" destId="{059E0AA5-74C3-0E4F-82AF-2F8AAA95F80A}" srcOrd="0" destOrd="0" presId="urn:microsoft.com/office/officeart/2008/layout/LinedList"/>
    <dgm:cxn modelId="{B5E08D9D-644E-B847-90AB-C734FA715899}" type="presParOf" srcId="{3ED86ED9-77C8-A244-99D4-77BAD48D7C5D}" destId="{9216597B-1684-524C-A2F3-42D6439EE910}"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D79196-F06C-4609-8B7C-628F1F7881F9}" type="doc">
      <dgm:prSet loTypeId="urn:microsoft.com/office/officeart/2005/8/layout/cycle8" loCatId="cycle" qsTypeId="urn:microsoft.com/office/officeart/2005/8/quickstyle/simple1" qsCatId="simple" csTypeId="urn:microsoft.com/office/officeart/2005/8/colors/accent1_2" csCatId="accent1" phldr="1"/>
      <dgm:spPr/>
      <dgm:t>
        <a:bodyPr/>
        <a:lstStyle/>
        <a:p>
          <a:endParaRPr lang="en-US"/>
        </a:p>
      </dgm:t>
    </dgm:pt>
    <dgm:pt modelId="{ED8413DF-C0F3-431B-BDD6-B890A180CD2E}">
      <dgm:prSet phldrT="[Text]"/>
      <dgm:spPr/>
      <dgm:t>
        <a:bodyPr/>
        <a:lstStyle/>
        <a:p>
          <a:r>
            <a:rPr lang="en-US" dirty="0"/>
            <a:t>Individual</a:t>
          </a:r>
        </a:p>
      </dgm:t>
    </dgm:pt>
    <dgm:pt modelId="{981AEDE5-A381-480D-BFA6-2FCD12926BF9}" type="parTrans" cxnId="{9659A162-8E90-4202-A704-8DCABCADD2A0}">
      <dgm:prSet/>
      <dgm:spPr/>
      <dgm:t>
        <a:bodyPr/>
        <a:lstStyle/>
        <a:p>
          <a:endParaRPr lang="en-US"/>
        </a:p>
      </dgm:t>
    </dgm:pt>
    <dgm:pt modelId="{FD3BC2EC-7252-4F27-8D8B-AB571A4C7FDA}" type="sibTrans" cxnId="{9659A162-8E90-4202-A704-8DCABCADD2A0}">
      <dgm:prSet/>
      <dgm:spPr/>
      <dgm:t>
        <a:bodyPr/>
        <a:lstStyle/>
        <a:p>
          <a:endParaRPr lang="en-US"/>
        </a:p>
      </dgm:t>
    </dgm:pt>
    <dgm:pt modelId="{8A90E3D4-7460-4897-A79E-A90C8CBB9DFD}">
      <dgm:prSet phldrT="[Text]"/>
      <dgm:spPr/>
      <dgm:t>
        <a:bodyPr/>
        <a:lstStyle/>
        <a:p>
          <a:r>
            <a:rPr lang="en-US" dirty="0"/>
            <a:t>Organizational</a:t>
          </a:r>
        </a:p>
        <a:p>
          <a:r>
            <a:rPr lang="en-US" dirty="0"/>
            <a:t>System</a:t>
          </a:r>
        </a:p>
      </dgm:t>
    </dgm:pt>
    <dgm:pt modelId="{4266B6FD-E6B7-4B0F-BEB2-1BF575444D0E}" type="parTrans" cxnId="{90E10A7C-4010-4F9D-90DD-E45554C107CF}">
      <dgm:prSet/>
      <dgm:spPr/>
      <dgm:t>
        <a:bodyPr/>
        <a:lstStyle/>
        <a:p>
          <a:endParaRPr lang="en-US"/>
        </a:p>
      </dgm:t>
    </dgm:pt>
    <dgm:pt modelId="{206C2D40-D489-4EEC-B609-A4104E2D2D76}" type="sibTrans" cxnId="{90E10A7C-4010-4F9D-90DD-E45554C107CF}">
      <dgm:prSet/>
      <dgm:spPr/>
      <dgm:t>
        <a:bodyPr/>
        <a:lstStyle/>
        <a:p>
          <a:endParaRPr lang="en-US"/>
        </a:p>
      </dgm:t>
    </dgm:pt>
    <dgm:pt modelId="{80BE90D7-8F53-425D-BBDE-F8CC6F7E2E85}">
      <dgm:prSet phldrT="[Text]"/>
      <dgm:spPr/>
      <dgm:t>
        <a:bodyPr/>
        <a:lstStyle/>
        <a:p>
          <a:r>
            <a:rPr lang="en-US" dirty="0"/>
            <a:t>Program</a:t>
          </a:r>
        </a:p>
      </dgm:t>
    </dgm:pt>
    <dgm:pt modelId="{932B9E9F-1A97-44D5-8807-D1791689EDB4}" type="parTrans" cxnId="{5149385D-DA9A-4AD1-92C3-A08135A87459}">
      <dgm:prSet/>
      <dgm:spPr/>
      <dgm:t>
        <a:bodyPr/>
        <a:lstStyle/>
        <a:p>
          <a:endParaRPr lang="en-US"/>
        </a:p>
      </dgm:t>
    </dgm:pt>
    <dgm:pt modelId="{69368662-E213-4357-9D35-9949C2B32B10}" type="sibTrans" cxnId="{5149385D-DA9A-4AD1-92C3-A08135A87459}">
      <dgm:prSet/>
      <dgm:spPr/>
      <dgm:t>
        <a:bodyPr/>
        <a:lstStyle/>
        <a:p>
          <a:endParaRPr lang="en-US"/>
        </a:p>
      </dgm:t>
    </dgm:pt>
    <dgm:pt modelId="{3D627195-86A4-475A-92FF-31B5846ACD48}" type="pres">
      <dgm:prSet presAssocID="{D2D79196-F06C-4609-8B7C-628F1F7881F9}" presName="compositeShape" presStyleCnt="0">
        <dgm:presLayoutVars>
          <dgm:chMax val="7"/>
          <dgm:dir/>
          <dgm:resizeHandles val="exact"/>
        </dgm:presLayoutVars>
      </dgm:prSet>
      <dgm:spPr/>
    </dgm:pt>
    <dgm:pt modelId="{1B2EF9B1-4CA6-4902-831E-4B83685F4C75}" type="pres">
      <dgm:prSet presAssocID="{D2D79196-F06C-4609-8B7C-628F1F7881F9}" presName="wedge1" presStyleLbl="node1" presStyleIdx="0" presStyleCnt="3"/>
      <dgm:spPr/>
    </dgm:pt>
    <dgm:pt modelId="{2F1B54B8-7326-42C7-976C-2E7540D4385B}" type="pres">
      <dgm:prSet presAssocID="{D2D79196-F06C-4609-8B7C-628F1F7881F9}" presName="dummy1a" presStyleCnt="0"/>
      <dgm:spPr/>
    </dgm:pt>
    <dgm:pt modelId="{E0804013-BF71-4370-B1F0-4C6EE48F7F36}" type="pres">
      <dgm:prSet presAssocID="{D2D79196-F06C-4609-8B7C-628F1F7881F9}" presName="dummy1b" presStyleCnt="0"/>
      <dgm:spPr/>
    </dgm:pt>
    <dgm:pt modelId="{DC7A15CD-8102-4547-8578-717941B2F8C8}" type="pres">
      <dgm:prSet presAssocID="{D2D79196-F06C-4609-8B7C-628F1F7881F9}" presName="wedge1Tx" presStyleLbl="node1" presStyleIdx="0" presStyleCnt="3">
        <dgm:presLayoutVars>
          <dgm:chMax val="0"/>
          <dgm:chPref val="0"/>
          <dgm:bulletEnabled val="1"/>
        </dgm:presLayoutVars>
      </dgm:prSet>
      <dgm:spPr/>
    </dgm:pt>
    <dgm:pt modelId="{83D6F1BC-B8DC-4D76-A2CF-0EA0A8A4556B}" type="pres">
      <dgm:prSet presAssocID="{D2D79196-F06C-4609-8B7C-628F1F7881F9}" presName="wedge2" presStyleLbl="node1" presStyleIdx="1" presStyleCnt="3"/>
      <dgm:spPr/>
    </dgm:pt>
    <dgm:pt modelId="{0148E00A-8154-43D2-8506-8055524D34BC}" type="pres">
      <dgm:prSet presAssocID="{D2D79196-F06C-4609-8B7C-628F1F7881F9}" presName="dummy2a" presStyleCnt="0"/>
      <dgm:spPr/>
    </dgm:pt>
    <dgm:pt modelId="{33A9EF6F-0A5B-4B81-BD1A-CEB57309F900}" type="pres">
      <dgm:prSet presAssocID="{D2D79196-F06C-4609-8B7C-628F1F7881F9}" presName="dummy2b" presStyleCnt="0"/>
      <dgm:spPr/>
    </dgm:pt>
    <dgm:pt modelId="{0516BDBC-A3C9-4CCF-B6A4-BBA8A48F95E2}" type="pres">
      <dgm:prSet presAssocID="{D2D79196-F06C-4609-8B7C-628F1F7881F9}" presName="wedge2Tx" presStyleLbl="node1" presStyleIdx="1" presStyleCnt="3">
        <dgm:presLayoutVars>
          <dgm:chMax val="0"/>
          <dgm:chPref val="0"/>
          <dgm:bulletEnabled val="1"/>
        </dgm:presLayoutVars>
      </dgm:prSet>
      <dgm:spPr/>
    </dgm:pt>
    <dgm:pt modelId="{8FCE736D-017B-4643-9C90-4B130E862EA0}" type="pres">
      <dgm:prSet presAssocID="{D2D79196-F06C-4609-8B7C-628F1F7881F9}" presName="wedge3" presStyleLbl="node1" presStyleIdx="2" presStyleCnt="3"/>
      <dgm:spPr/>
    </dgm:pt>
    <dgm:pt modelId="{AFD4B89F-53AD-4C57-877F-5E7A9AA84F23}" type="pres">
      <dgm:prSet presAssocID="{D2D79196-F06C-4609-8B7C-628F1F7881F9}" presName="dummy3a" presStyleCnt="0"/>
      <dgm:spPr/>
    </dgm:pt>
    <dgm:pt modelId="{9455D79A-D6D6-48EF-BF66-4A9167D91A97}" type="pres">
      <dgm:prSet presAssocID="{D2D79196-F06C-4609-8B7C-628F1F7881F9}" presName="dummy3b" presStyleCnt="0"/>
      <dgm:spPr/>
    </dgm:pt>
    <dgm:pt modelId="{ED7405BE-5178-418E-8E5B-6965B0E86538}" type="pres">
      <dgm:prSet presAssocID="{D2D79196-F06C-4609-8B7C-628F1F7881F9}" presName="wedge3Tx" presStyleLbl="node1" presStyleIdx="2" presStyleCnt="3">
        <dgm:presLayoutVars>
          <dgm:chMax val="0"/>
          <dgm:chPref val="0"/>
          <dgm:bulletEnabled val="1"/>
        </dgm:presLayoutVars>
      </dgm:prSet>
      <dgm:spPr/>
    </dgm:pt>
    <dgm:pt modelId="{7A639B66-EF1E-42DB-87DC-ECCEC87B5FD3}" type="pres">
      <dgm:prSet presAssocID="{FD3BC2EC-7252-4F27-8D8B-AB571A4C7FDA}" presName="arrowWedge1" presStyleLbl="fgSibTrans2D1" presStyleIdx="0" presStyleCnt="3"/>
      <dgm:spPr/>
    </dgm:pt>
    <dgm:pt modelId="{192225C9-34BB-431C-B457-7C90C9F46103}" type="pres">
      <dgm:prSet presAssocID="{206C2D40-D489-4EEC-B609-A4104E2D2D76}" presName="arrowWedge2" presStyleLbl="fgSibTrans2D1" presStyleIdx="1" presStyleCnt="3"/>
      <dgm:spPr/>
    </dgm:pt>
    <dgm:pt modelId="{AA0EA8F2-25A4-4B74-A58C-20E32421EFB4}" type="pres">
      <dgm:prSet presAssocID="{69368662-E213-4357-9D35-9949C2B32B10}" presName="arrowWedge3" presStyleLbl="fgSibTrans2D1" presStyleIdx="2" presStyleCnt="3"/>
      <dgm:spPr/>
    </dgm:pt>
  </dgm:ptLst>
  <dgm:cxnLst>
    <dgm:cxn modelId="{4713AE10-03FE-45EF-830A-102580A7CA76}" type="presOf" srcId="{ED8413DF-C0F3-431B-BDD6-B890A180CD2E}" destId="{1B2EF9B1-4CA6-4902-831E-4B83685F4C75}" srcOrd="0" destOrd="0" presId="urn:microsoft.com/office/officeart/2005/8/layout/cycle8"/>
    <dgm:cxn modelId="{5CBD9A2B-68A0-4270-AF55-AE3BFFF651F6}" type="presOf" srcId="{80BE90D7-8F53-425D-BBDE-F8CC6F7E2E85}" destId="{8FCE736D-017B-4643-9C90-4B130E862EA0}" srcOrd="0" destOrd="0" presId="urn:microsoft.com/office/officeart/2005/8/layout/cycle8"/>
    <dgm:cxn modelId="{6CE73946-5F2A-45DB-8F58-6497273B7FEF}" type="presOf" srcId="{ED8413DF-C0F3-431B-BDD6-B890A180CD2E}" destId="{DC7A15CD-8102-4547-8578-717941B2F8C8}" srcOrd="1" destOrd="0" presId="urn:microsoft.com/office/officeart/2005/8/layout/cycle8"/>
    <dgm:cxn modelId="{5E34115B-8F34-435D-972E-8C312DB783A6}" type="presOf" srcId="{8A90E3D4-7460-4897-A79E-A90C8CBB9DFD}" destId="{83D6F1BC-B8DC-4D76-A2CF-0EA0A8A4556B}" srcOrd="0" destOrd="0" presId="urn:microsoft.com/office/officeart/2005/8/layout/cycle8"/>
    <dgm:cxn modelId="{5149385D-DA9A-4AD1-92C3-A08135A87459}" srcId="{D2D79196-F06C-4609-8B7C-628F1F7881F9}" destId="{80BE90D7-8F53-425D-BBDE-F8CC6F7E2E85}" srcOrd="2" destOrd="0" parTransId="{932B9E9F-1A97-44D5-8807-D1791689EDB4}" sibTransId="{69368662-E213-4357-9D35-9949C2B32B10}"/>
    <dgm:cxn modelId="{9659A162-8E90-4202-A704-8DCABCADD2A0}" srcId="{D2D79196-F06C-4609-8B7C-628F1F7881F9}" destId="{ED8413DF-C0F3-431B-BDD6-B890A180CD2E}" srcOrd="0" destOrd="0" parTransId="{981AEDE5-A381-480D-BFA6-2FCD12926BF9}" sibTransId="{FD3BC2EC-7252-4F27-8D8B-AB571A4C7FDA}"/>
    <dgm:cxn modelId="{90E10A7C-4010-4F9D-90DD-E45554C107CF}" srcId="{D2D79196-F06C-4609-8B7C-628F1F7881F9}" destId="{8A90E3D4-7460-4897-A79E-A90C8CBB9DFD}" srcOrd="1" destOrd="0" parTransId="{4266B6FD-E6B7-4B0F-BEB2-1BF575444D0E}" sibTransId="{206C2D40-D489-4EEC-B609-A4104E2D2D76}"/>
    <dgm:cxn modelId="{5C915989-4CE7-4BD6-AF03-D04AF58C82FE}" type="presOf" srcId="{80BE90D7-8F53-425D-BBDE-F8CC6F7E2E85}" destId="{ED7405BE-5178-418E-8E5B-6965B0E86538}" srcOrd="1" destOrd="0" presId="urn:microsoft.com/office/officeart/2005/8/layout/cycle8"/>
    <dgm:cxn modelId="{85E1828E-0834-4449-A2B1-E3447A829C76}" type="presOf" srcId="{8A90E3D4-7460-4897-A79E-A90C8CBB9DFD}" destId="{0516BDBC-A3C9-4CCF-B6A4-BBA8A48F95E2}" srcOrd="1" destOrd="0" presId="urn:microsoft.com/office/officeart/2005/8/layout/cycle8"/>
    <dgm:cxn modelId="{D83D9CBB-2E8E-4D4E-9111-F37B0DD3B177}" type="presOf" srcId="{D2D79196-F06C-4609-8B7C-628F1F7881F9}" destId="{3D627195-86A4-475A-92FF-31B5846ACD48}" srcOrd="0" destOrd="0" presId="urn:microsoft.com/office/officeart/2005/8/layout/cycle8"/>
    <dgm:cxn modelId="{FCCA2720-17FC-452E-983F-6BD5136DA768}" type="presParOf" srcId="{3D627195-86A4-475A-92FF-31B5846ACD48}" destId="{1B2EF9B1-4CA6-4902-831E-4B83685F4C75}" srcOrd="0" destOrd="0" presId="urn:microsoft.com/office/officeart/2005/8/layout/cycle8"/>
    <dgm:cxn modelId="{8AC4AF52-04F6-4956-87F9-97F53BF63E27}" type="presParOf" srcId="{3D627195-86A4-475A-92FF-31B5846ACD48}" destId="{2F1B54B8-7326-42C7-976C-2E7540D4385B}" srcOrd="1" destOrd="0" presId="urn:microsoft.com/office/officeart/2005/8/layout/cycle8"/>
    <dgm:cxn modelId="{A00D3E2B-522F-4857-B7F8-B1D3B4452819}" type="presParOf" srcId="{3D627195-86A4-475A-92FF-31B5846ACD48}" destId="{E0804013-BF71-4370-B1F0-4C6EE48F7F36}" srcOrd="2" destOrd="0" presId="urn:microsoft.com/office/officeart/2005/8/layout/cycle8"/>
    <dgm:cxn modelId="{9A008BFA-E730-447F-BC2C-8D678F9431F7}" type="presParOf" srcId="{3D627195-86A4-475A-92FF-31B5846ACD48}" destId="{DC7A15CD-8102-4547-8578-717941B2F8C8}" srcOrd="3" destOrd="0" presId="urn:microsoft.com/office/officeart/2005/8/layout/cycle8"/>
    <dgm:cxn modelId="{07D2A93D-47F4-4D38-9F73-E54407066741}" type="presParOf" srcId="{3D627195-86A4-475A-92FF-31B5846ACD48}" destId="{83D6F1BC-B8DC-4D76-A2CF-0EA0A8A4556B}" srcOrd="4" destOrd="0" presId="urn:microsoft.com/office/officeart/2005/8/layout/cycle8"/>
    <dgm:cxn modelId="{33111B62-4E78-4063-92AD-CBCFF59C2563}" type="presParOf" srcId="{3D627195-86A4-475A-92FF-31B5846ACD48}" destId="{0148E00A-8154-43D2-8506-8055524D34BC}" srcOrd="5" destOrd="0" presId="urn:microsoft.com/office/officeart/2005/8/layout/cycle8"/>
    <dgm:cxn modelId="{4FAC016C-3FD3-47EF-84F8-69739B005BC2}" type="presParOf" srcId="{3D627195-86A4-475A-92FF-31B5846ACD48}" destId="{33A9EF6F-0A5B-4B81-BD1A-CEB57309F900}" srcOrd="6" destOrd="0" presId="urn:microsoft.com/office/officeart/2005/8/layout/cycle8"/>
    <dgm:cxn modelId="{63AD0362-D966-4D05-848C-9BD9ECC8BC5F}" type="presParOf" srcId="{3D627195-86A4-475A-92FF-31B5846ACD48}" destId="{0516BDBC-A3C9-4CCF-B6A4-BBA8A48F95E2}" srcOrd="7" destOrd="0" presId="urn:microsoft.com/office/officeart/2005/8/layout/cycle8"/>
    <dgm:cxn modelId="{03C0C0E1-94BC-4E2F-B483-1EBDCCBA4015}" type="presParOf" srcId="{3D627195-86A4-475A-92FF-31B5846ACD48}" destId="{8FCE736D-017B-4643-9C90-4B130E862EA0}" srcOrd="8" destOrd="0" presId="urn:microsoft.com/office/officeart/2005/8/layout/cycle8"/>
    <dgm:cxn modelId="{DDB314EB-1B29-4E4D-A22A-84F547C935BA}" type="presParOf" srcId="{3D627195-86A4-475A-92FF-31B5846ACD48}" destId="{AFD4B89F-53AD-4C57-877F-5E7A9AA84F23}" srcOrd="9" destOrd="0" presId="urn:microsoft.com/office/officeart/2005/8/layout/cycle8"/>
    <dgm:cxn modelId="{0CF7DAB8-474E-488D-ADF8-2176BFD98A9F}" type="presParOf" srcId="{3D627195-86A4-475A-92FF-31B5846ACD48}" destId="{9455D79A-D6D6-48EF-BF66-4A9167D91A97}" srcOrd="10" destOrd="0" presId="urn:microsoft.com/office/officeart/2005/8/layout/cycle8"/>
    <dgm:cxn modelId="{E7779CBF-EBC4-4CFC-92AB-25EE3624B23E}" type="presParOf" srcId="{3D627195-86A4-475A-92FF-31B5846ACD48}" destId="{ED7405BE-5178-418E-8E5B-6965B0E86538}" srcOrd="11" destOrd="0" presId="urn:microsoft.com/office/officeart/2005/8/layout/cycle8"/>
    <dgm:cxn modelId="{CEF553B4-F4E0-463F-91AE-ECFBA93F6531}" type="presParOf" srcId="{3D627195-86A4-475A-92FF-31B5846ACD48}" destId="{7A639B66-EF1E-42DB-87DC-ECCEC87B5FD3}" srcOrd="12" destOrd="0" presId="urn:microsoft.com/office/officeart/2005/8/layout/cycle8"/>
    <dgm:cxn modelId="{DAFF07F6-DD4C-4AF9-A2DC-8EC9496A2115}" type="presParOf" srcId="{3D627195-86A4-475A-92FF-31B5846ACD48}" destId="{192225C9-34BB-431C-B457-7C90C9F46103}" srcOrd="13" destOrd="0" presId="urn:microsoft.com/office/officeart/2005/8/layout/cycle8"/>
    <dgm:cxn modelId="{820C90C5-6516-44DE-A6EB-DDC74182998E}" type="presParOf" srcId="{3D627195-86A4-475A-92FF-31B5846ACD48}" destId="{AA0EA8F2-25A4-4B74-A58C-20E32421EFB4}" srcOrd="1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D9F2D49-5FFE-5A49-A391-435231B13A0D}" type="doc">
      <dgm:prSet loTypeId="urn:microsoft.com/office/officeart/2009/3/layout/IncreasingArrowsProcess" loCatId="relationship" qsTypeId="urn:microsoft.com/office/officeart/2005/8/quickstyle/simple1" qsCatId="simple" csTypeId="urn:microsoft.com/office/officeart/2005/8/colors/accent1_2" csCatId="accent1" phldr="1"/>
      <dgm:spPr/>
      <dgm:t>
        <a:bodyPr/>
        <a:lstStyle/>
        <a:p>
          <a:endParaRPr lang="en-US"/>
        </a:p>
      </dgm:t>
    </dgm:pt>
    <dgm:pt modelId="{C83EE80B-4F1A-824D-BE7C-E8EC386C46DA}">
      <dgm:prSet phldrT="[Text]"/>
      <dgm:spPr/>
      <dgm:t>
        <a:bodyPr/>
        <a:lstStyle/>
        <a:p>
          <a:r>
            <a:rPr lang="en-US" dirty="0"/>
            <a:t>Screening/Diagnosis Drives Case Plan</a:t>
          </a:r>
        </a:p>
      </dgm:t>
    </dgm:pt>
    <dgm:pt modelId="{A0A942B7-E4DF-9F4A-ACCA-5F46AB92AEFA}" type="parTrans" cxnId="{524C51F8-20C2-084F-AB70-80932A64FFC6}">
      <dgm:prSet/>
      <dgm:spPr/>
      <dgm:t>
        <a:bodyPr/>
        <a:lstStyle/>
        <a:p>
          <a:endParaRPr lang="en-US"/>
        </a:p>
      </dgm:t>
    </dgm:pt>
    <dgm:pt modelId="{DDF523E1-2E0E-0240-A346-A9D11FA74D33}" type="sibTrans" cxnId="{524C51F8-20C2-084F-AB70-80932A64FFC6}">
      <dgm:prSet/>
      <dgm:spPr/>
      <dgm:t>
        <a:bodyPr/>
        <a:lstStyle/>
        <a:p>
          <a:endParaRPr lang="en-US"/>
        </a:p>
      </dgm:t>
    </dgm:pt>
    <dgm:pt modelId="{F5411107-5927-BA4A-B1B8-0CF33B01F085}">
      <dgm:prSet phldrT="[Text]"/>
      <dgm:spPr/>
      <dgm:t>
        <a:bodyPr/>
        <a:lstStyle/>
        <a:p>
          <a:r>
            <a:rPr lang="en-US" dirty="0"/>
            <a:t>CJ screening inform health</a:t>
          </a:r>
        </a:p>
        <a:p>
          <a:r>
            <a:rPr lang="en-US" dirty="0"/>
            <a:t>Health inform CJ</a:t>
          </a:r>
        </a:p>
        <a:p>
          <a:r>
            <a:rPr lang="en-US" dirty="0"/>
            <a:t>Information is shared throughout service period</a:t>
          </a:r>
        </a:p>
        <a:p>
          <a:r>
            <a:rPr lang="en-US" dirty="0"/>
            <a:t>Emphasize common goals</a:t>
          </a:r>
        </a:p>
      </dgm:t>
    </dgm:pt>
    <dgm:pt modelId="{0419C39C-B0EF-AC48-A5C9-62CAB7502810}" type="parTrans" cxnId="{B28BFD13-AFA4-4F4A-865A-81C0BB2D10B5}">
      <dgm:prSet/>
      <dgm:spPr/>
      <dgm:t>
        <a:bodyPr/>
        <a:lstStyle/>
        <a:p>
          <a:endParaRPr lang="en-US"/>
        </a:p>
      </dgm:t>
    </dgm:pt>
    <dgm:pt modelId="{390404B7-5F0A-6F46-87A3-893D21FAD7B9}" type="sibTrans" cxnId="{B28BFD13-AFA4-4F4A-865A-81C0BB2D10B5}">
      <dgm:prSet/>
      <dgm:spPr/>
      <dgm:t>
        <a:bodyPr/>
        <a:lstStyle/>
        <a:p>
          <a:endParaRPr lang="en-US"/>
        </a:p>
      </dgm:t>
    </dgm:pt>
    <dgm:pt modelId="{42340E93-1814-6942-8CD2-7B8B41E164D5}">
      <dgm:prSet phldrT="[Text]"/>
      <dgm:spPr/>
      <dgm:t>
        <a:bodyPr/>
        <a:lstStyle/>
        <a:p>
          <a:r>
            <a:rPr lang="en-US" dirty="0"/>
            <a:t>Case Plan</a:t>
          </a:r>
        </a:p>
      </dgm:t>
    </dgm:pt>
    <dgm:pt modelId="{89153E1A-9C58-514F-96A3-A464A7A6E1B1}" type="parTrans" cxnId="{0D1E5D96-6BB3-0844-AFDE-02F358D20315}">
      <dgm:prSet/>
      <dgm:spPr/>
      <dgm:t>
        <a:bodyPr/>
        <a:lstStyle/>
        <a:p>
          <a:endParaRPr lang="en-US"/>
        </a:p>
      </dgm:t>
    </dgm:pt>
    <dgm:pt modelId="{824D9730-EBBB-EF48-801F-FFFBAE773D47}" type="sibTrans" cxnId="{0D1E5D96-6BB3-0844-AFDE-02F358D20315}">
      <dgm:prSet/>
      <dgm:spPr/>
      <dgm:t>
        <a:bodyPr/>
        <a:lstStyle/>
        <a:p>
          <a:endParaRPr lang="en-US"/>
        </a:p>
      </dgm:t>
    </dgm:pt>
    <dgm:pt modelId="{C987E0E5-D393-474F-B5E6-11F0F4742D3C}">
      <dgm:prSet phldrT="[Text]"/>
      <dgm:spPr/>
      <dgm:t>
        <a:bodyPr/>
        <a:lstStyle/>
        <a:p>
          <a:r>
            <a:rPr lang="en-US" dirty="0"/>
            <a:t>Prioritize action items</a:t>
          </a:r>
        </a:p>
        <a:p>
          <a:r>
            <a:rPr lang="en-US" dirty="0"/>
            <a:t>Complements both Corrections/Health</a:t>
          </a:r>
        </a:p>
        <a:p>
          <a:r>
            <a:rPr lang="en-US" dirty="0"/>
            <a:t>Emphasis on individual behavior change over accountability</a:t>
          </a:r>
        </a:p>
      </dgm:t>
    </dgm:pt>
    <dgm:pt modelId="{872D605F-4630-8542-B37B-BA2919193FAD}" type="parTrans" cxnId="{54E40FF1-FEFF-744F-9FEB-23BD522D8D7A}">
      <dgm:prSet/>
      <dgm:spPr/>
      <dgm:t>
        <a:bodyPr/>
        <a:lstStyle/>
        <a:p>
          <a:endParaRPr lang="en-US"/>
        </a:p>
      </dgm:t>
    </dgm:pt>
    <dgm:pt modelId="{50E63AB9-CB33-FD42-B3F2-15E082C6FE6F}" type="sibTrans" cxnId="{54E40FF1-FEFF-744F-9FEB-23BD522D8D7A}">
      <dgm:prSet/>
      <dgm:spPr/>
      <dgm:t>
        <a:bodyPr/>
        <a:lstStyle/>
        <a:p>
          <a:endParaRPr lang="en-US"/>
        </a:p>
      </dgm:t>
    </dgm:pt>
    <dgm:pt modelId="{525E3341-B19B-9A42-8950-9D6BBB3825A9}">
      <dgm:prSet phldrT="[Text]"/>
      <dgm:spPr/>
      <dgm:t>
        <a:bodyPr/>
        <a:lstStyle/>
        <a:p>
          <a:r>
            <a:rPr lang="en-US" dirty="0"/>
            <a:t>Outcomes</a:t>
          </a:r>
        </a:p>
      </dgm:t>
    </dgm:pt>
    <dgm:pt modelId="{5ACBD493-F843-8045-8A71-28B5F0DBA635}" type="parTrans" cxnId="{970E09CD-D0F3-A44F-A044-DB5CAF6643F6}">
      <dgm:prSet/>
      <dgm:spPr/>
      <dgm:t>
        <a:bodyPr/>
        <a:lstStyle/>
        <a:p>
          <a:endParaRPr lang="en-US"/>
        </a:p>
      </dgm:t>
    </dgm:pt>
    <dgm:pt modelId="{78E9B752-C80D-B04C-BD31-CC91C936CE03}" type="sibTrans" cxnId="{970E09CD-D0F3-A44F-A044-DB5CAF6643F6}">
      <dgm:prSet/>
      <dgm:spPr/>
      <dgm:t>
        <a:bodyPr/>
        <a:lstStyle/>
        <a:p>
          <a:endParaRPr lang="en-US"/>
        </a:p>
      </dgm:t>
    </dgm:pt>
    <dgm:pt modelId="{6EE8D029-B9A7-264B-9D5A-EEF1CBE58D50}">
      <dgm:prSet phldrT="[Text]"/>
      <dgm:spPr/>
      <dgm:t>
        <a:bodyPr/>
        <a:lstStyle/>
        <a:p>
          <a:r>
            <a:rPr lang="en-US" dirty="0"/>
            <a:t>Emphasize clinical progress unless engage in serious criminal behavior</a:t>
          </a:r>
        </a:p>
        <a:p>
          <a:r>
            <a:rPr lang="en-US" dirty="0"/>
            <a:t>Incentive clinical progress</a:t>
          </a:r>
        </a:p>
        <a:p>
          <a:r>
            <a:rPr lang="en-US" dirty="0"/>
            <a:t>Minimize use of sanctions</a:t>
          </a:r>
        </a:p>
      </dgm:t>
    </dgm:pt>
    <dgm:pt modelId="{272EDDC0-5983-344B-8D27-92069BC788FC}" type="parTrans" cxnId="{958F5393-5356-6047-9C6A-D5B0EDD6FC31}">
      <dgm:prSet/>
      <dgm:spPr/>
      <dgm:t>
        <a:bodyPr/>
        <a:lstStyle/>
        <a:p>
          <a:endParaRPr lang="en-US"/>
        </a:p>
      </dgm:t>
    </dgm:pt>
    <dgm:pt modelId="{0A157917-0E47-DA41-8178-064D9C7F91DF}" type="sibTrans" cxnId="{958F5393-5356-6047-9C6A-D5B0EDD6FC31}">
      <dgm:prSet/>
      <dgm:spPr/>
      <dgm:t>
        <a:bodyPr/>
        <a:lstStyle/>
        <a:p>
          <a:endParaRPr lang="en-US"/>
        </a:p>
      </dgm:t>
    </dgm:pt>
    <dgm:pt modelId="{E01AB1DD-8EF8-1B4B-BFCF-DB71A4D5A8CD}" type="pres">
      <dgm:prSet presAssocID="{2D9F2D49-5FFE-5A49-A391-435231B13A0D}" presName="Name0" presStyleCnt="0">
        <dgm:presLayoutVars>
          <dgm:chMax val="5"/>
          <dgm:chPref val="5"/>
          <dgm:dir/>
          <dgm:animLvl val="lvl"/>
        </dgm:presLayoutVars>
      </dgm:prSet>
      <dgm:spPr/>
    </dgm:pt>
    <dgm:pt modelId="{47BB83D0-C80F-EA4E-A1D0-BDE30033224A}" type="pres">
      <dgm:prSet presAssocID="{C83EE80B-4F1A-824D-BE7C-E8EC386C46DA}" presName="parentText1" presStyleLbl="node1" presStyleIdx="0" presStyleCnt="3">
        <dgm:presLayoutVars>
          <dgm:chMax/>
          <dgm:chPref val="3"/>
          <dgm:bulletEnabled val="1"/>
        </dgm:presLayoutVars>
      </dgm:prSet>
      <dgm:spPr/>
    </dgm:pt>
    <dgm:pt modelId="{70B35852-C526-AB48-85BE-5E342743D665}" type="pres">
      <dgm:prSet presAssocID="{C83EE80B-4F1A-824D-BE7C-E8EC386C46DA}" presName="childText1" presStyleLbl="solidAlignAcc1" presStyleIdx="0" presStyleCnt="3">
        <dgm:presLayoutVars>
          <dgm:chMax val="0"/>
          <dgm:chPref val="0"/>
          <dgm:bulletEnabled val="1"/>
        </dgm:presLayoutVars>
      </dgm:prSet>
      <dgm:spPr/>
    </dgm:pt>
    <dgm:pt modelId="{F578F0F2-54D1-8E40-A675-69A0E51E6A16}" type="pres">
      <dgm:prSet presAssocID="{42340E93-1814-6942-8CD2-7B8B41E164D5}" presName="parentText2" presStyleLbl="node1" presStyleIdx="1" presStyleCnt="3">
        <dgm:presLayoutVars>
          <dgm:chMax/>
          <dgm:chPref val="3"/>
          <dgm:bulletEnabled val="1"/>
        </dgm:presLayoutVars>
      </dgm:prSet>
      <dgm:spPr/>
    </dgm:pt>
    <dgm:pt modelId="{90F34A81-CA08-924A-9B9D-BCAE9519513F}" type="pres">
      <dgm:prSet presAssocID="{42340E93-1814-6942-8CD2-7B8B41E164D5}" presName="childText2" presStyleLbl="solidAlignAcc1" presStyleIdx="1" presStyleCnt="3">
        <dgm:presLayoutVars>
          <dgm:chMax val="0"/>
          <dgm:chPref val="0"/>
          <dgm:bulletEnabled val="1"/>
        </dgm:presLayoutVars>
      </dgm:prSet>
      <dgm:spPr/>
    </dgm:pt>
    <dgm:pt modelId="{DEA257F8-792D-E34C-BAD2-4F47C1B4F34F}" type="pres">
      <dgm:prSet presAssocID="{525E3341-B19B-9A42-8950-9D6BBB3825A9}" presName="parentText3" presStyleLbl="node1" presStyleIdx="2" presStyleCnt="3">
        <dgm:presLayoutVars>
          <dgm:chMax/>
          <dgm:chPref val="3"/>
          <dgm:bulletEnabled val="1"/>
        </dgm:presLayoutVars>
      </dgm:prSet>
      <dgm:spPr/>
    </dgm:pt>
    <dgm:pt modelId="{885E96F6-7AA7-2D4B-A8B3-50E1B6A7329E}" type="pres">
      <dgm:prSet presAssocID="{525E3341-B19B-9A42-8950-9D6BBB3825A9}" presName="childText3" presStyleLbl="solidAlignAcc1" presStyleIdx="2" presStyleCnt="3" custLinFactNeighborX="1009" custLinFactNeighborY="-1124">
        <dgm:presLayoutVars>
          <dgm:chMax val="0"/>
          <dgm:chPref val="0"/>
          <dgm:bulletEnabled val="1"/>
        </dgm:presLayoutVars>
      </dgm:prSet>
      <dgm:spPr/>
    </dgm:pt>
  </dgm:ptLst>
  <dgm:cxnLst>
    <dgm:cxn modelId="{3DD8D907-C3E8-4346-A09D-FAEA185BEB50}" type="presOf" srcId="{2D9F2D49-5FFE-5A49-A391-435231B13A0D}" destId="{E01AB1DD-8EF8-1B4B-BFCF-DB71A4D5A8CD}" srcOrd="0" destOrd="0" presId="urn:microsoft.com/office/officeart/2009/3/layout/IncreasingArrowsProcess"/>
    <dgm:cxn modelId="{C2F2A80F-367F-AA4B-9CC8-6AB34E7BDB63}" type="presOf" srcId="{42340E93-1814-6942-8CD2-7B8B41E164D5}" destId="{F578F0F2-54D1-8E40-A675-69A0E51E6A16}" srcOrd="0" destOrd="0" presId="urn:microsoft.com/office/officeart/2009/3/layout/IncreasingArrowsProcess"/>
    <dgm:cxn modelId="{B28BFD13-AFA4-4F4A-865A-81C0BB2D10B5}" srcId="{C83EE80B-4F1A-824D-BE7C-E8EC386C46DA}" destId="{F5411107-5927-BA4A-B1B8-0CF33B01F085}" srcOrd="0" destOrd="0" parTransId="{0419C39C-B0EF-AC48-A5C9-62CAB7502810}" sibTransId="{390404B7-5F0A-6F46-87A3-893D21FAD7B9}"/>
    <dgm:cxn modelId="{6CAC4845-6C5A-7F4B-8079-61FFD674BCBA}" type="presOf" srcId="{525E3341-B19B-9A42-8950-9D6BBB3825A9}" destId="{DEA257F8-792D-E34C-BAD2-4F47C1B4F34F}" srcOrd="0" destOrd="0" presId="urn:microsoft.com/office/officeart/2009/3/layout/IncreasingArrowsProcess"/>
    <dgm:cxn modelId="{958F5393-5356-6047-9C6A-D5B0EDD6FC31}" srcId="{525E3341-B19B-9A42-8950-9D6BBB3825A9}" destId="{6EE8D029-B9A7-264B-9D5A-EEF1CBE58D50}" srcOrd="0" destOrd="0" parTransId="{272EDDC0-5983-344B-8D27-92069BC788FC}" sibTransId="{0A157917-0E47-DA41-8178-064D9C7F91DF}"/>
    <dgm:cxn modelId="{0D1E5D96-6BB3-0844-AFDE-02F358D20315}" srcId="{2D9F2D49-5FFE-5A49-A391-435231B13A0D}" destId="{42340E93-1814-6942-8CD2-7B8B41E164D5}" srcOrd="1" destOrd="0" parTransId="{89153E1A-9C58-514F-96A3-A464A7A6E1B1}" sibTransId="{824D9730-EBBB-EF48-801F-FFFBAE773D47}"/>
    <dgm:cxn modelId="{7A3344AF-97A3-0A42-9DED-35D7E1A631D1}" type="presOf" srcId="{F5411107-5927-BA4A-B1B8-0CF33B01F085}" destId="{70B35852-C526-AB48-85BE-5E342743D665}" srcOrd="0" destOrd="0" presId="urn:microsoft.com/office/officeart/2009/3/layout/IncreasingArrowsProcess"/>
    <dgm:cxn modelId="{0B158FCC-0E93-5A41-9B62-EE44EFEEF31C}" type="presOf" srcId="{C987E0E5-D393-474F-B5E6-11F0F4742D3C}" destId="{90F34A81-CA08-924A-9B9D-BCAE9519513F}" srcOrd="0" destOrd="0" presId="urn:microsoft.com/office/officeart/2009/3/layout/IncreasingArrowsProcess"/>
    <dgm:cxn modelId="{970E09CD-D0F3-A44F-A044-DB5CAF6643F6}" srcId="{2D9F2D49-5FFE-5A49-A391-435231B13A0D}" destId="{525E3341-B19B-9A42-8950-9D6BBB3825A9}" srcOrd="2" destOrd="0" parTransId="{5ACBD493-F843-8045-8A71-28B5F0DBA635}" sibTransId="{78E9B752-C80D-B04C-BD31-CC91C936CE03}"/>
    <dgm:cxn modelId="{54E40FF1-FEFF-744F-9FEB-23BD522D8D7A}" srcId="{42340E93-1814-6942-8CD2-7B8B41E164D5}" destId="{C987E0E5-D393-474F-B5E6-11F0F4742D3C}" srcOrd="0" destOrd="0" parTransId="{872D605F-4630-8542-B37B-BA2919193FAD}" sibTransId="{50E63AB9-CB33-FD42-B3F2-15E082C6FE6F}"/>
    <dgm:cxn modelId="{2FF58FF5-9C00-974B-9B9D-04D3CE718248}" type="presOf" srcId="{C83EE80B-4F1A-824D-BE7C-E8EC386C46DA}" destId="{47BB83D0-C80F-EA4E-A1D0-BDE30033224A}" srcOrd="0" destOrd="0" presId="urn:microsoft.com/office/officeart/2009/3/layout/IncreasingArrowsProcess"/>
    <dgm:cxn modelId="{E4B108F8-9A79-F545-BB02-7716B7FAD2CF}" type="presOf" srcId="{6EE8D029-B9A7-264B-9D5A-EEF1CBE58D50}" destId="{885E96F6-7AA7-2D4B-A8B3-50E1B6A7329E}" srcOrd="0" destOrd="0" presId="urn:microsoft.com/office/officeart/2009/3/layout/IncreasingArrowsProcess"/>
    <dgm:cxn modelId="{524C51F8-20C2-084F-AB70-80932A64FFC6}" srcId="{2D9F2D49-5FFE-5A49-A391-435231B13A0D}" destId="{C83EE80B-4F1A-824D-BE7C-E8EC386C46DA}" srcOrd="0" destOrd="0" parTransId="{A0A942B7-E4DF-9F4A-ACCA-5F46AB92AEFA}" sibTransId="{DDF523E1-2E0E-0240-A346-A9D11FA74D33}"/>
    <dgm:cxn modelId="{5A8B567C-EC44-F841-B576-B519197BEBCF}" type="presParOf" srcId="{E01AB1DD-8EF8-1B4B-BFCF-DB71A4D5A8CD}" destId="{47BB83D0-C80F-EA4E-A1D0-BDE30033224A}" srcOrd="0" destOrd="0" presId="urn:microsoft.com/office/officeart/2009/3/layout/IncreasingArrowsProcess"/>
    <dgm:cxn modelId="{D021453D-DAE7-5A44-AB28-03DEF76F3D09}" type="presParOf" srcId="{E01AB1DD-8EF8-1B4B-BFCF-DB71A4D5A8CD}" destId="{70B35852-C526-AB48-85BE-5E342743D665}" srcOrd="1" destOrd="0" presId="urn:microsoft.com/office/officeart/2009/3/layout/IncreasingArrowsProcess"/>
    <dgm:cxn modelId="{0A71510B-9388-7842-AE0E-D6053DCAA189}" type="presParOf" srcId="{E01AB1DD-8EF8-1B4B-BFCF-DB71A4D5A8CD}" destId="{F578F0F2-54D1-8E40-A675-69A0E51E6A16}" srcOrd="2" destOrd="0" presId="urn:microsoft.com/office/officeart/2009/3/layout/IncreasingArrowsProcess"/>
    <dgm:cxn modelId="{23507A12-9A18-AD48-AA3C-A3D44E240997}" type="presParOf" srcId="{E01AB1DD-8EF8-1B4B-BFCF-DB71A4D5A8CD}" destId="{90F34A81-CA08-924A-9B9D-BCAE9519513F}" srcOrd="3" destOrd="0" presId="urn:microsoft.com/office/officeart/2009/3/layout/IncreasingArrowsProcess"/>
    <dgm:cxn modelId="{4BE3472F-C2EE-F24C-9F49-3934038E0B84}" type="presParOf" srcId="{E01AB1DD-8EF8-1B4B-BFCF-DB71A4D5A8CD}" destId="{DEA257F8-792D-E34C-BAD2-4F47C1B4F34F}" srcOrd="4" destOrd="0" presId="urn:microsoft.com/office/officeart/2009/3/layout/IncreasingArrowsProcess"/>
    <dgm:cxn modelId="{B88BC441-C3F9-CD4F-ACDB-7A1CA4AED1B8}" type="presParOf" srcId="{E01AB1DD-8EF8-1B4B-BFCF-DB71A4D5A8CD}" destId="{885E96F6-7AA7-2D4B-A8B3-50E1B6A7329E}"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A5BF543-28D6-453E-83D8-56895A1C2E43}"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A55338A7-5C1E-495A-AB26-2F4B9ED1A172}">
      <dgm:prSet/>
      <dgm:spPr/>
      <dgm:t>
        <a:bodyPr/>
        <a:lstStyle/>
        <a:p>
          <a:r>
            <a:rPr lang="en-US" baseline="0"/>
            <a:t>Positive reinforcements have been found to </a:t>
          </a:r>
          <a:endParaRPr lang="en-US"/>
        </a:p>
      </dgm:t>
    </dgm:pt>
    <dgm:pt modelId="{D978F768-0057-4DEB-B0CD-781C8BFC3693}" type="parTrans" cxnId="{FD92E084-BACD-4E6A-80BF-75AAEB71F9E5}">
      <dgm:prSet/>
      <dgm:spPr/>
      <dgm:t>
        <a:bodyPr/>
        <a:lstStyle/>
        <a:p>
          <a:endParaRPr lang="en-US"/>
        </a:p>
      </dgm:t>
    </dgm:pt>
    <dgm:pt modelId="{E929952B-CB9B-462B-A37C-23B743F3EBB7}" type="sibTrans" cxnId="{FD92E084-BACD-4E6A-80BF-75AAEB71F9E5}">
      <dgm:prSet/>
      <dgm:spPr/>
      <dgm:t>
        <a:bodyPr/>
        <a:lstStyle/>
        <a:p>
          <a:endParaRPr lang="en-US"/>
        </a:p>
      </dgm:t>
    </dgm:pt>
    <dgm:pt modelId="{690D7EAF-42D3-435D-ACC3-B2564543C211}">
      <dgm:prSet/>
      <dgm:spPr/>
      <dgm:t>
        <a:bodyPr/>
        <a:lstStyle/>
        <a:p>
          <a:r>
            <a:rPr lang="en-US" baseline="0"/>
            <a:t>reduce substance abuse</a:t>
          </a:r>
          <a:endParaRPr lang="en-US"/>
        </a:p>
      </dgm:t>
    </dgm:pt>
    <dgm:pt modelId="{15E4224A-AC18-4D76-943F-3F4CBDEC5914}" type="parTrans" cxnId="{A9560953-AF11-4B46-9F50-3E74F9DD73E4}">
      <dgm:prSet/>
      <dgm:spPr/>
      <dgm:t>
        <a:bodyPr/>
        <a:lstStyle/>
        <a:p>
          <a:endParaRPr lang="en-US"/>
        </a:p>
      </dgm:t>
    </dgm:pt>
    <dgm:pt modelId="{6AFDB0CF-D794-445C-9F3E-E640F205F312}" type="sibTrans" cxnId="{A9560953-AF11-4B46-9F50-3E74F9DD73E4}">
      <dgm:prSet/>
      <dgm:spPr/>
      <dgm:t>
        <a:bodyPr/>
        <a:lstStyle/>
        <a:p>
          <a:endParaRPr lang="en-US"/>
        </a:p>
      </dgm:t>
    </dgm:pt>
    <dgm:pt modelId="{C08EC10C-DC3F-4D7D-BF4C-BD4380B2BA2E}">
      <dgm:prSet/>
      <dgm:spPr/>
      <dgm:t>
        <a:bodyPr/>
        <a:lstStyle/>
        <a:p>
          <a:r>
            <a:rPr lang="en-US" baseline="0"/>
            <a:t>improve treatment retention</a:t>
          </a:r>
          <a:endParaRPr lang="en-US"/>
        </a:p>
      </dgm:t>
    </dgm:pt>
    <dgm:pt modelId="{28C3113A-100E-43BE-8F07-25FB6C4F1629}" type="parTrans" cxnId="{7D33626B-EEA1-470F-B0CE-196EF36E2A64}">
      <dgm:prSet/>
      <dgm:spPr/>
      <dgm:t>
        <a:bodyPr/>
        <a:lstStyle/>
        <a:p>
          <a:endParaRPr lang="en-US"/>
        </a:p>
      </dgm:t>
    </dgm:pt>
    <dgm:pt modelId="{CF506529-F13D-4589-B588-9AF62F08BC34}" type="sibTrans" cxnId="{7D33626B-EEA1-470F-B0CE-196EF36E2A64}">
      <dgm:prSet/>
      <dgm:spPr/>
      <dgm:t>
        <a:bodyPr/>
        <a:lstStyle/>
        <a:p>
          <a:endParaRPr lang="en-US"/>
        </a:p>
      </dgm:t>
    </dgm:pt>
    <dgm:pt modelId="{5D7C14CE-DB69-4A96-9947-D8C110EACB7F}">
      <dgm:prSet/>
      <dgm:spPr/>
      <dgm:t>
        <a:bodyPr/>
        <a:lstStyle/>
        <a:p>
          <a:r>
            <a:rPr lang="en-US" baseline="0"/>
            <a:t>facilitate housing and employment stability</a:t>
          </a:r>
          <a:endParaRPr lang="en-US"/>
        </a:p>
      </dgm:t>
    </dgm:pt>
    <dgm:pt modelId="{76CBF8F8-2482-4AE8-A3FE-0441CE100541}" type="parTrans" cxnId="{FF8E96DD-9224-4345-A007-F17235C25410}">
      <dgm:prSet/>
      <dgm:spPr/>
      <dgm:t>
        <a:bodyPr/>
        <a:lstStyle/>
        <a:p>
          <a:endParaRPr lang="en-US"/>
        </a:p>
      </dgm:t>
    </dgm:pt>
    <dgm:pt modelId="{2F99609A-BF83-4CBD-A801-18CA78C14AE3}" type="sibTrans" cxnId="{FF8E96DD-9224-4345-A007-F17235C25410}">
      <dgm:prSet/>
      <dgm:spPr/>
      <dgm:t>
        <a:bodyPr/>
        <a:lstStyle/>
        <a:p>
          <a:endParaRPr lang="en-US"/>
        </a:p>
      </dgm:t>
    </dgm:pt>
    <dgm:pt modelId="{B398EC09-24B1-4C87-B69B-7EF7F94AAED2}">
      <dgm:prSet/>
      <dgm:spPr/>
      <dgm:t>
        <a:bodyPr/>
        <a:lstStyle/>
        <a:p>
          <a:r>
            <a:rPr lang="en-US" baseline="0"/>
            <a:t>improve mental health functionality</a:t>
          </a:r>
          <a:endParaRPr lang="en-US"/>
        </a:p>
      </dgm:t>
    </dgm:pt>
    <dgm:pt modelId="{6A413464-ED33-4106-9A2B-B043ACCA3576}" type="parTrans" cxnId="{EC7E1768-4316-4AE2-9CCE-70570DAA4868}">
      <dgm:prSet/>
      <dgm:spPr/>
      <dgm:t>
        <a:bodyPr/>
        <a:lstStyle/>
        <a:p>
          <a:endParaRPr lang="en-US"/>
        </a:p>
      </dgm:t>
    </dgm:pt>
    <dgm:pt modelId="{C78FE421-897E-4FE1-A416-E10BFA78AF09}" type="sibTrans" cxnId="{EC7E1768-4316-4AE2-9CCE-70570DAA4868}">
      <dgm:prSet/>
      <dgm:spPr/>
      <dgm:t>
        <a:bodyPr/>
        <a:lstStyle/>
        <a:p>
          <a:endParaRPr lang="en-US"/>
        </a:p>
      </dgm:t>
    </dgm:pt>
    <dgm:pt modelId="{6457EB7A-53D8-4DBA-9E4B-1AA44EFB7129}">
      <dgm:prSet/>
      <dgm:spPr/>
      <dgm:t>
        <a:bodyPr/>
        <a:lstStyle/>
        <a:p>
          <a:r>
            <a:rPr lang="en-US" baseline="0"/>
            <a:t>reinforce target behaviors</a:t>
          </a:r>
          <a:endParaRPr lang="en-US"/>
        </a:p>
      </dgm:t>
    </dgm:pt>
    <dgm:pt modelId="{97DF9591-D76D-4616-8493-3F8862592FCA}" type="parTrans" cxnId="{9EA60883-63D9-462D-9F0A-A082FB0D0D51}">
      <dgm:prSet/>
      <dgm:spPr/>
      <dgm:t>
        <a:bodyPr/>
        <a:lstStyle/>
        <a:p>
          <a:endParaRPr lang="en-US"/>
        </a:p>
      </dgm:t>
    </dgm:pt>
    <dgm:pt modelId="{E919DB20-A778-4733-B5CB-335F6FFDFF4F}" type="sibTrans" cxnId="{9EA60883-63D9-462D-9F0A-A082FB0D0D51}">
      <dgm:prSet/>
      <dgm:spPr/>
      <dgm:t>
        <a:bodyPr/>
        <a:lstStyle/>
        <a:p>
          <a:endParaRPr lang="en-US"/>
        </a:p>
      </dgm:t>
    </dgm:pt>
    <dgm:pt modelId="{F1974FF6-A18C-42C6-BE25-4D4DFEF0CB5C}">
      <dgm:prSet/>
      <dgm:spPr/>
      <dgm:t>
        <a:bodyPr/>
        <a:lstStyle/>
        <a:p>
          <a:r>
            <a:rPr lang="en-US" baseline="0"/>
            <a:t>serve to assist individuals to make steps to desired behaviors. </a:t>
          </a:r>
          <a:endParaRPr lang="en-US"/>
        </a:p>
      </dgm:t>
    </dgm:pt>
    <dgm:pt modelId="{C25B32AE-2643-488D-BC99-74D6FC76E0F8}" type="parTrans" cxnId="{EDFED14F-9C40-4972-B3B4-05F82DA9975C}">
      <dgm:prSet/>
      <dgm:spPr/>
      <dgm:t>
        <a:bodyPr/>
        <a:lstStyle/>
        <a:p>
          <a:endParaRPr lang="en-US"/>
        </a:p>
      </dgm:t>
    </dgm:pt>
    <dgm:pt modelId="{13371091-F93E-41C1-9D3F-93EFD3E64729}" type="sibTrans" cxnId="{EDFED14F-9C40-4972-B3B4-05F82DA9975C}">
      <dgm:prSet/>
      <dgm:spPr/>
      <dgm:t>
        <a:bodyPr/>
        <a:lstStyle/>
        <a:p>
          <a:endParaRPr lang="en-US"/>
        </a:p>
      </dgm:t>
    </dgm:pt>
    <dgm:pt modelId="{92A45CD7-1426-B449-80E8-3AD50AA44E99}" type="pres">
      <dgm:prSet presAssocID="{9A5BF543-28D6-453E-83D8-56895A1C2E43}" presName="diagram" presStyleCnt="0">
        <dgm:presLayoutVars>
          <dgm:dir/>
          <dgm:resizeHandles val="exact"/>
        </dgm:presLayoutVars>
      </dgm:prSet>
      <dgm:spPr/>
    </dgm:pt>
    <dgm:pt modelId="{64659067-BC93-124A-A976-4DE075833119}" type="pres">
      <dgm:prSet presAssocID="{A55338A7-5C1E-495A-AB26-2F4B9ED1A172}" presName="node" presStyleLbl="node1" presStyleIdx="0" presStyleCnt="1">
        <dgm:presLayoutVars>
          <dgm:bulletEnabled val="1"/>
        </dgm:presLayoutVars>
      </dgm:prSet>
      <dgm:spPr/>
    </dgm:pt>
  </dgm:ptLst>
  <dgm:cxnLst>
    <dgm:cxn modelId="{C959C412-A6D6-A145-A8FE-8AE4741A6284}" type="presOf" srcId="{690D7EAF-42D3-435D-ACC3-B2564543C211}" destId="{64659067-BC93-124A-A976-4DE075833119}" srcOrd="0" destOrd="1" presId="urn:microsoft.com/office/officeart/2005/8/layout/default"/>
    <dgm:cxn modelId="{EDFED14F-9C40-4972-B3B4-05F82DA9975C}" srcId="{A55338A7-5C1E-495A-AB26-2F4B9ED1A172}" destId="{F1974FF6-A18C-42C6-BE25-4D4DFEF0CB5C}" srcOrd="5" destOrd="0" parTransId="{C25B32AE-2643-488D-BC99-74D6FC76E0F8}" sibTransId="{13371091-F93E-41C1-9D3F-93EFD3E64729}"/>
    <dgm:cxn modelId="{A9560953-AF11-4B46-9F50-3E74F9DD73E4}" srcId="{A55338A7-5C1E-495A-AB26-2F4B9ED1A172}" destId="{690D7EAF-42D3-435D-ACC3-B2564543C211}" srcOrd="0" destOrd="0" parTransId="{15E4224A-AC18-4D76-943F-3F4CBDEC5914}" sibTransId="{6AFDB0CF-D794-445C-9F3E-E640F205F312}"/>
    <dgm:cxn modelId="{9A6A7559-E863-AC41-B4C0-EEA25E8A4FEB}" type="presOf" srcId="{A55338A7-5C1E-495A-AB26-2F4B9ED1A172}" destId="{64659067-BC93-124A-A976-4DE075833119}" srcOrd="0" destOrd="0" presId="urn:microsoft.com/office/officeart/2005/8/layout/default"/>
    <dgm:cxn modelId="{EC7E1768-4316-4AE2-9CCE-70570DAA4868}" srcId="{A55338A7-5C1E-495A-AB26-2F4B9ED1A172}" destId="{B398EC09-24B1-4C87-B69B-7EF7F94AAED2}" srcOrd="3" destOrd="0" parTransId="{6A413464-ED33-4106-9A2B-B043ACCA3576}" sibTransId="{C78FE421-897E-4FE1-A416-E10BFA78AF09}"/>
    <dgm:cxn modelId="{7D33626B-EEA1-470F-B0CE-196EF36E2A64}" srcId="{A55338A7-5C1E-495A-AB26-2F4B9ED1A172}" destId="{C08EC10C-DC3F-4D7D-BF4C-BD4380B2BA2E}" srcOrd="1" destOrd="0" parTransId="{28C3113A-100E-43BE-8F07-25FB6C4F1629}" sibTransId="{CF506529-F13D-4589-B588-9AF62F08BC34}"/>
    <dgm:cxn modelId="{9EA60883-63D9-462D-9F0A-A082FB0D0D51}" srcId="{A55338A7-5C1E-495A-AB26-2F4B9ED1A172}" destId="{6457EB7A-53D8-4DBA-9E4B-1AA44EFB7129}" srcOrd="4" destOrd="0" parTransId="{97DF9591-D76D-4616-8493-3F8862592FCA}" sibTransId="{E919DB20-A778-4733-B5CB-335F6FFDFF4F}"/>
    <dgm:cxn modelId="{FD92E084-BACD-4E6A-80BF-75AAEB71F9E5}" srcId="{9A5BF543-28D6-453E-83D8-56895A1C2E43}" destId="{A55338A7-5C1E-495A-AB26-2F4B9ED1A172}" srcOrd="0" destOrd="0" parTransId="{D978F768-0057-4DEB-B0CD-781C8BFC3693}" sibTransId="{E929952B-CB9B-462B-A37C-23B743F3EBB7}"/>
    <dgm:cxn modelId="{64844194-D3AC-F047-9064-7D99A014A991}" type="presOf" srcId="{9A5BF543-28D6-453E-83D8-56895A1C2E43}" destId="{92A45CD7-1426-B449-80E8-3AD50AA44E99}" srcOrd="0" destOrd="0" presId="urn:microsoft.com/office/officeart/2005/8/layout/default"/>
    <dgm:cxn modelId="{AFC97496-2A29-8B4F-9372-8DBFC062D799}" type="presOf" srcId="{B398EC09-24B1-4C87-B69B-7EF7F94AAED2}" destId="{64659067-BC93-124A-A976-4DE075833119}" srcOrd="0" destOrd="4" presId="urn:microsoft.com/office/officeart/2005/8/layout/default"/>
    <dgm:cxn modelId="{FF8E96DD-9224-4345-A007-F17235C25410}" srcId="{A55338A7-5C1E-495A-AB26-2F4B9ED1A172}" destId="{5D7C14CE-DB69-4A96-9947-D8C110EACB7F}" srcOrd="2" destOrd="0" parTransId="{76CBF8F8-2482-4AE8-A3FE-0441CE100541}" sibTransId="{2F99609A-BF83-4CBD-A801-18CA78C14AE3}"/>
    <dgm:cxn modelId="{B31E54EB-A034-0649-89DA-4A56A09ABC9C}" type="presOf" srcId="{6457EB7A-53D8-4DBA-9E4B-1AA44EFB7129}" destId="{64659067-BC93-124A-A976-4DE075833119}" srcOrd="0" destOrd="5" presId="urn:microsoft.com/office/officeart/2005/8/layout/default"/>
    <dgm:cxn modelId="{A95E8DF1-C56A-4A49-90C8-3269BA5D1D54}" type="presOf" srcId="{F1974FF6-A18C-42C6-BE25-4D4DFEF0CB5C}" destId="{64659067-BC93-124A-A976-4DE075833119}" srcOrd="0" destOrd="6" presId="urn:microsoft.com/office/officeart/2005/8/layout/default"/>
    <dgm:cxn modelId="{4FB44AFC-0896-9D43-8779-951A14D149FF}" type="presOf" srcId="{C08EC10C-DC3F-4D7D-BF4C-BD4380B2BA2E}" destId="{64659067-BC93-124A-A976-4DE075833119}" srcOrd="0" destOrd="2" presId="urn:microsoft.com/office/officeart/2005/8/layout/default"/>
    <dgm:cxn modelId="{4B722FFF-C4DA-9941-BCB7-2D32B92AD46C}" type="presOf" srcId="{5D7C14CE-DB69-4A96-9947-D8C110EACB7F}" destId="{64659067-BC93-124A-A976-4DE075833119}" srcOrd="0" destOrd="3" presId="urn:microsoft.com/office/officeart/2005/8/layout/default"/>
    <dgm:cxn modelId="{A22ED40F-92EC-BB46-9BB3-415D87E8672D}" type="presParOf" srcId="{92A45CD7-1426-B449-80E8-3AD50AA44E99}" destId="{64659067-BC93-124A-A976-4DE075833119}" srcOrd="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C8E9010-27A3-AD49-8CDC-87A69E52491A}" type="doc">
      <dgm:prSet loTypeId="urn:microsoft.com/office/officeart/2016/7/layout/BasicLinearProcessNumbered" loCatId="process" qsTypeId="urn:microsoft.com/office/officeart/2005/8/quickstyle/simple1" qsCatId="simple" csTypeId="urn:microsoft.com/office/officeart/2005/8/colors/colorful2" csCatId="colorful" phldr="1"/>
      <dgm:spPr/>
    </dgm:pt>
    <dgm:pt modelId="{4CB47866-4483-8E4A-B534-27A1523ADA49}">
      <dgm:prSet phldrT="[Text]"/>
      <dgm:spPr/>
      <dgm:t>
        <a:bodyPr/>
        <a:lstStyle/>
        <a:p>
          <a:r>
            <a:rPr lang="en-US" b="1"/>
            <a:t>Establish &amp; Negotiate Realistic Short-Term Goals</a:t>
          </a:r>
        </a:p>
      </dgm:t>
    </dgm:pt>
    <dgm:pt modelId="{3401E77E-925F-EF43-87E2-B8AEF09E8F52}" type="parTrans" cxnId="{40FAF016-BBB8-4A4E-9169-8C6E1F39CA2E}">
      <dgm:prSet/>
      <dgm:spPr/>
      <dgm:t>
        <a:bodyPr/>
        <a:lstStyle/>
        <a:p>
          <a:endParaRPr lang="en-US"/>
        </a:p>
      </dgm:t>
    </dgm:pt>
    <dgm:pt modelId="{15F2AED5-48FB-B345-89E2-934A7819EF56}" type="sibTrans" cxnId="{40FAF016-BBB8-4A4E-9169-8C6E1F39CA2E}">
      <dgm:prSet phldrT="1"/>
      <dgm:spPr/>
      <dgm:t>
        <a:bodyPr/>
        <a:lstStyle/>
        <a:p>
          <a:r>
            <a:rPr lang="en-US"/>
            <a:t>1</a:t>
          </a:r>
        </a:p>
      </dgm:t>
    </dgm:pt>
    <dgm:pt modelId="{BCF09F08-1E0A-1E49-BD4D-0BE83B23F38B}">
      <dgm:prSet phldrT="[Text]"/>
      <dgm:spPr/>
      <dgm:t>
        <a:bodyPr/>
        <a:lstStyle/>
        <a:p>
          <a:r>
            <a:rPr lang="en-US" b="1"/>
            <a:t>Support Behavioral Change Through Rewards</a:t>
          </a:r>
        </a:p>
      </dgm:t>
    </dgm:pt>
    <dgm:pt modelId="{C42B4D3F-2FFC-3B42-8AC8-84E801AC6E85}" type="sibTrans" cxnId="{B7A0DE0B-E9C2-8043-A05C-C686CE74A265}">
      <dgm:prSet phldrT="2"/>
      <dgm:spPr/>
      <dgm:t>
        <a:bodyPr/>
        <a:lstStyle/>
        <a:p>
          <a:r>
            <a:rPr lang="en-US"/>
            <a:t>2</a:t>
          </a:r>
        </a:p>
      </dgm:t>
    </dgm:pt>
    <dgm:pt modelId="{2320B913-0663-104E-8A6E-F76F5E86FB9C}" type="parTrans" cxnId="{B7A0DE0B-E9C2-8043-A05C-C686CE74A265}">
      <dgm:prSet/>
      <dgm:spPr/>
      <dgm:t>
        <a:bodyPr/>
        <a:lstStyle/>
        <a:p>
          <a:endParaRPr lang="en-US"/>
        </a:p>
      </dgm:t>
    </dgm:pt>
    <dgm:pt modelId="{F7C9522D-53EC-384C-97AD-254B23E94C51}">
      <dgm:prSet phldrT="[Text]"/>
      <dgm:spPr/>
      <dgm:t>
        <a:bodyPr/>
        <a:lstStyle/>
        <a:p>
          <a:r>
            <a:rPr lang="en-US" b="1"/>
            <a:t>Increase Attention to Positive Behaviors That Facilitate Youth Growth</a:t>
          </a:r>
        </a:p>
      </dgm:t>
    </dgm:pt>
    <dgm:pt modelId="{1BD3091D-43DE-ED4A-AC47-D1FF9E745D7D}" type="sibTrans" cxnId="{49C5AD48-B9BD-164D-B306-6E84FBB0A109}">
      <dgm:prSet phldrT="3"/>
      <dgm:spPr/>
      <dgm:t>
        <a:bodyPr/>
        <a:lstStyle/>
        <a:p>
          <a:r>
            <a:rPr lang="en-US"/>
            <a:t>3</a:t>
          </a:r>
        </a:p>
      </dgm:t>
    </dgm:pt>
    <dgm:pt modelId="{0573D2A2-A600-9A45-AF71-32D948FDD630}" type="parTrans" cxnId="{49C5AD48-B9BD-164D-B306-6E84FBB0A109}">
      <dgm:prSet/>
      <dgm:spPr/>
      <dgm:t>
        <a:bodyPr/>
        <a:lstStyle/>
        <a:p>
          <a:endParaRPr lang="en-US"/>
        </a:p>
      </dgm:t>
    </dgm:pt>
    <dgm:pt modelId="{485B24F7-1CB7-2F43-A233-0ED8B6A39301}">
      <dgm:prSet phldrT="[Text]"/>
      <dgm:spPr/>
      <dgm:t>
        <a:bodyPr/>
        <a:lstStyle/>
        <a:p>
          <a:r>
            <a:rPr lang="en-US" b="1"/>
            <a:t>Instill a Sense of Fairness (Reward and Sanction Schedules)</a:t>
          </a:r>
        </a:p>
      </dgm:t>
    </dgm:pt>
    <dgm:pt modelId="{B6E9430A-8D10-F448-A092-835535CD7EA0}" type="sibTrans" cxnId="{CCCFA86C-C778-A644-A35F-79D1714B036D}">
      <dgm:prSet phldrT="4"/>
      <dgm:spPr/>
      <dgm:t>
        <a:bodyPr/>
        <a:lstStyle/>
        <a:p>
          <a:r>
            <a:rPr lang="en-US"/>
            <a:t>4</a:t>
          </a:r>
        </a:p>
      </dgm:t>
    </dgm:pt>
    <dgm:pt modelId="{2DC46E8C-20C5-5B4B-9553-7ABF39419DF0}" type="parTrans" cxnId="{CCCFA86C-C778-A644-A35F-79D1714B036D}">
      <dgm:prSet/>
      <dgm:spPr/>
      <dgm:t>
        <a:bodyPr/>
        <a:lstStyle/>
        <a:p>
          <a:endParaRPr lang="en-US"/>
        </a:p>
      </dgm:t>
    </dgm:pt>
    <dgm:pt modelId="{69723F53-BFA2-6945-A16F-CD43EDAF8EF2}">
      <dgm:prSet phldrT="[Text]"/>
      <dgm:spPr/>
      <dgm:t>
        <a:bodyPr/>
        <a:lstStyle/>
        <a:p>
          <a:r>
            <a:rPr lang="en-US" b="1"/>
            <a:t>Sustain Behavior Change</a:t>
          </a:r>
        </a:p>
      </dgm:t>
    </dgm:pt>
    <dgm:pt modelId="{E12525C2-925B-034A-A3E2-E4BEACC7A185}" type="sibTrans" cxnId="{1F5126D2-3267-7A4B-800F-A61172E5C1DD}">
      <dgm:prSet phldrT="5"/>
      <dgm:spPr/>
      <dgm:t>
        <a:bodyPr/>
        <a:lstStyle/>
        <a:p>
          <a:r>
            <a:rPr lang="en-US"/>
            <a:t>5</a:t>
          </a:r>
        </a:p>
      </dgm:t>
    </dgm:pt>
    <dgm:pt modelId="{C2BAED20-FB6E-AD46-935E-CB6E1C5E7164}" type="parTrans" cxnId="{1F5126D2-3267-7A4B-800F-A61172E5C1DD}">
      <dgm:prSet/>
      <dgm:spPr/>
      <dgm:t>
        <a:bodyPr/>
        <a:lstStyle/>
        <a:p>
          <a:endParaRPr lang="en-US"/>
        </a:p>
      </dgm:t>
    </dgm:pt>
    <dgm:pt modelId="{A473E52B-A478-1A45-8FD6-AABC02AC1DB3}" type="pres">
      <dgm:prSet presAssocID="{5C8E9010-27A3-AD49-8CDC-87A69E52491A}" presName="Name0" presStyleCnt="0">
        <dgm:presLayoutVars>
          <dgm:animLvl val="lvl"/>
          <dgm:resizeHandles val="exact"/>
        </dgm:presLayoutVars>
      </dgm:prSet>
      <dgm:spPr/>
    </dgm:pt>
    <dgm:pt modelId="{E02FF008-C30B-1C41-83CA-770E5A917308}" type="pres">
      <dgm:prSet presAssocID="{4CB47866-4483-8E4A-B534-27A1523ADA49}" presName="compositeNode" presStyleCnt="0">
        <dgm:presLayoutVars>
          <dgm:bulletEnabled val="1"/>
        </dgm:presLayoutVars>
      </dgm:prSet>
      <dgm:spPr/>
    </dgm:pt>
    <dgm:pt modelId="{70FF3B48-6BD9-6A4C-9403-973C854738E5}" type="pres">
      <dgm:prSet presAssocID="{4CB47866-4483-8E4A-B534-27A1523ADA49}" presName="bgRect" presStyleLbl="bgAccFollowNode1" presStyleIdx="0" presStyleCnt="5"/>
      <dgm:spPr/>
    </dgm:pt>
    <dgm:pt modelId="{417372D4-34EF-B84C-B572-09A95AA3A400}" type="pres">
      <dgm:prSet presAssocID="{15F2AED5-48FB-B345-89E2-934A7819EF56}" presName="sibTransNodeCircle" presStyleLbl="alignNode1" presStyleIdx="0" presStyleCnt="10">
        <dgm:presLayoutVars>
          <dgm:chMax val="0"/>
          <dgm:bulletEnabled/>
        </dgm:presLayoutVars>
      </dgm:prSet>
      <dgm:spPr/>
    </dgm:pt>
    <dgm:pt modelId="{24F21120-78A1-0247-8F78-3C806605FF96}" type="pres">
      <dgm:prSet presAssocID="{4CB47866-4483-8E4A-B534-27A1523ADA49}" presName="bottomLine" presStyleLbl="alignNode1" presStyleIdx="1" presStyleCnt="10">
        <dgm:presLayoutVars/>
      </dgm:prSet>
      <dgm:spPr/>
    </dgm:pt>
    <dgm:pt modelId="{DACB78CE-A957-EE40-B8EA-11FCD3A244C5}" type="pres">
      <dgm:prSet presAssocID="{4CB47866-4483-8E4A-B534-27A1523ADA49}" presName="nodeText" presStyleLbl="bgAccFollowNode1" presStyleIdx="0" presStyleCnt="5">
        <dgm:presLayoutVars>
          <dgm:bulletEnabled val="1"/>
        </dgm:presLayoutVars>
      </dgm:prSet>
      <dgm:spPr/>
    </dgm:pt>
    <dgm:pt modelId="{2A81672C-F684-3E4E-91E4-3CCA7A8A2D97}" type="pres">
      <dgm:prSet presAssocID="{15F2AED5-48FB-B345-89E2-934A7819EF56}" presName="sibTrans" presStyleCnt="0"/>
      <dgm:spPr/>
    </dgm:pt>
    <dgm:pt modelId="{CBA1F600-7D3F-1B4C-B564-725F01D6E201}" type="pres">
      <dgm:prSet presAssocID="{BCF09F08-1E0A-1E49-BD4D-0BE83B23F38B}" presName="compositeNode" presStyleCnt="0">
        <dgm:presLayoutVars>
          <dgm:bulletEnabled val="1"/>
        </dgm:presLayoutVars>
      </dgm:prSet>
      <dgm:spPr/>
    </dgm:pt>
    <dgm:pt modelId="{0B204152-C4BA-134A-A0D0-40212D14B879}" type="pres">
      <dgm:prSet presAssocID="{BCF09F08-1E0A-1E49-BD4D-0BE83B23F38B}" presName="bgRect" presStyleLbl="bgAccFollowNode1" presStyleIdx="1" presStyleCnt="5"/>
      <dgm:spPr/>
    </dgm:pt>
    <dgm:pt modelId="{589E0593-F8E4-5D41-A930-1AB5E9445CA6}" type="pres">
      <dgm:prSet presAssocID="{C42B4D3F-2FFC-3B42-8AC8-84E801AC6E85}" presName="sibTransNodeCircle" presStyleLbl="alignNode1" presStyleIdx="2" presStyleCnt="10">
        <dgm:presLayoutVars>
          <dgm:chMax val="0"/>
          <dgm:bulletEnabled/>
        </dgm:presLayoutVars>
      </dgm:prSet>
      <dgm:spPr/>
    </dgm:pt>
    <dgm:pt modelId="{A3AD40FD-768B-0147-9276-5272ACC3773C}" type="pres">
      <dgm:prSet presAssocID="{BCF09F08-1E0A-1E49-BD4D-0BE83B23F38B}" presName="bottomLine" presStyleLbl="alignNode1" presStyleIdx="3" presStyleCnt="10">
        <dgm:presLayoutVars/>
      </dgm:prSet>
      <dgm:spPr/>
    </dgm:pt>
    <dgm:pt modelId="{4E8FB776-1838-664D-81F5-D9007DEEE993}" type="pres">
      <dgm:prSet presAssocID="{BCF09F08-1E0A-1E49-BD4D-0BE83B23F38B}" presName="nodeText" presStyleLbl="bgAccFollowNode1" presStyleIdx="1" presStyleCnt="5">
        <dgm:presLayoutVars>
          <dgm:bulletEnabled val="1"/>
        </dgm:presLayoutVars>
      </dgm:prSet>
      <dgm:spPr/>
    </dgm:pt>
    <dgm:pt modelId="{97B05EB9-6A88-7F4C-BD70-A34B02AA1D68}" type="pres">
      <dgm:prSet presAssocID="{C42B4D3F-2FFC-3B42-8AC8-84E801AC6E85}" presName="sibTrans" presStyleCnt="0"/>
      <dgm:spPr/>
    </dgm:pt>
    <dgm:pt modelId="{0DEC95F8-B059-3F4A-AA80-EC928D7F1EEB}" type="pres">
      <dgm:prSet presAssocID="{F7C9522D-53EC-384C-97AD-254B23E94C51}" presName="compositeNode" presStyleCnt="0">
        <dgm:presLayoutVars>
          <dgm:bulletEnabled val="1"/>
        </dgm:presLayoutVars>
      </dgm:prSet>
      <dgm:spPr/>
    </dgm:pt>
    <dgm:pt modelId="{63150EEB-5B5B-DE4D-AA54-EA4345652EFB}" type="pres">
      <dgm:prSet presAssocID="{F7C9522D-53EC-384C-97AD-254B23E94C51}" presName="bgRect" presStyleLbl="bgAccFollowNode1" presStyleIdx="2" presStyleCnt="5"/>
      <dgm:spPr/>
    </dgm:pt>
    <dgm:pt modelId="{43F3ED8B-284A-4145-B73B-B8C2AEF12D10}" type="pres">
      <dgm:prSet presAssocID="{1BD3091D-43DE-ED4A-AC47-D1FF9E745D7D}" presName="sibTransNodeCircle" presStyleLbl="alignNode1" presStyleIdx="4" presStyleCnt="10">
        <dgm:presLayoutVars>
          <dgm:chMax val="0"/>
          <dgm:bulletEnabled/>
        </dgm:presLayoutVars>
      </dgm:prSet>
      <dgm:spPr/>
    </dgm:pt>
    <dgm:pt modelId="{B6AE62EC-2286-BD4E-9006-60996EBA1896}" type="pres">
      <dgm:prSet presAssocID="{F7C9522D-53EC-384C-97AD-254B23E94C51}" presName="bottomLine" presStyleLbl="alignNode1" presStyleIdx="5" presStyleCnt="10">
        <dgm:presLayoutVars/>
      </dgm:prSet>
      <dgm:spPr/>
    </dgm:pt>
    <dgm:pt modelId="{A5CC583B-997C-C64C-B1AE-E0CFF9E5078C}" type="pres">
      <dgm:prSet presAssocID="{F7C9522D-53EC-384C-97AD-254B23E94C51}" presName="nodeText" presStyleLbl="bgAccFollowNode1" presStyleIdx="2" presStyleCnt="5">
        <dgm:presLayoutVars>
          <dgm:bulletEnabled val="1"/>
        </dgm:presLayoutVars>
      </dgm:prSet>
      <dgm:spPr/>
    </dgm:pt>
    <dgm:pt modelId="{A9ABE5E4-24C5-A741-9E1F-7440B9EF086C}" type="pres">
      <dgm:prSet presAssocID="{1BD3091D-43DE-ED4A-AC47-D1FF9E745D7D}" presName="sibTrans" presStyleCnt="0"/>
      <dgm:spPr/>
    </dgm:pt>
    <dgm:pt modelId="{EAC777C4-542C-3F4C-AC46-9683D86E15A6}" type="pres">
      <dgm:prSet presAssocID="{485B24F7-1CB7-2F43-A233-0ED8B6A39301}" presName="compositeNode" presStyleCnt="0">
        <dgm:presLayoutVars>
          <dgm:bulletEnabled val="1"/>
        </dgm:presLayoutVars>
      </dgm:prSet>
      <dgm:spPr/>
    </dgm:pt>
    <dgm:pt modelId="{7C1C4275-0299-6F4C-A910-319348447737}" type="pres">
      <dgm:prSet presAssocID="{485B24F7-1CB7-2F43-A233-0ED8B6A39301}" presName="bgRect" presStyleLbl="bgAccFollowNode1" presStyleIdx="3" presStyleCnt="5"/>
      <dgm:spPr/>
    </dgm:pt>
    <dgm:pt modelId="{62FEB258-4246-0E44-8AC9-EEED82C805EB}" type="pres">
      <dgm:prSet presAssocID="{B6E9430A-8D10-F448-A092-835535CD7EA0}" presName="sibTransNodeCircle" presStyleLbl="alignNode1" presStyleIdx="6" presStyleCnt="10">
        <dgm:presLayoutVars>
          <dgm:chMax val="0"/>
          <dgm:bulletEnabled/>
        </dgm:presLayoutVars>
      </dgm:prSet>
      <dgm:spPr/>
    </dgm:pt>
    <dgm:pt modelId="{ACCA5A5A-6623-3E47-93BB-9F9DC9A0BE76}" type="pres">
      <dgm:prSet presAssocID="{485B24F7-1CB7-2F43-A233-0ED8B6A39301}" presName="bottomLine" presStyleLbl="alignNode1" presStyleIdx="7" presStyleCnt="10">
        <dgm:presLayoutVars/>
      </dgm:prSet>
      <dgm:spPr/>
    </dgm:pt>
    <dgm:pt modelId="{12C1FE5C-8D55-4649-BB76-295A55593E24}" type="pres">
      <dgm:prSet presAssocID="{485B24F7-1CB7-2F43-A233-0ED8B6A39301}" presName="nodeText" presStyleLbl="bgAccFollowNode1" presStyleIdx="3" presStyleCnt="5">
        <dgm:presLayoutVars>
          <dgm:bulletEnabled val="1"/>
        </dgm:presLayoutVars>
      </dgm:prSet>
      <dgm:spPr/>
    </dgm:pt>
    <dgm:pt modelId="{96EFBA4B-470D-994C-AEA8-8F524ACF60DA}" type="pres">
      <dgm:prSet presAssocID="{B6E9430A-8D10-F448-A092-835535CD7EA0}" presName="sibTrans" presStyleCnt="0"/>
      <dgm:spPr/>
    </dgm:pt>
    <dgm:pt modelId="{63927F36-CD4C-B74F-9DC3-0C23C1A0B193}" type="pres">
      <dgm:prSet presAssocID="{69723F53-BFA2-6945-A16F-CD43EDAF8EF2}" presName="compositeNode" presStyleCnt="0">
        <dgm:presLayoutVars>
          <dgm:bulletEnabled val="1"/>
        </dgm:presLayoutVars>
      </dgm:prSet>
      <dgm:spPr/>
    </dgm:pt>
    <dgm:pt modelId="{BEF6D3D4-FCE3-A24D-AC1E-D8926D7EE3BC}" type="pres">
      <dgm:prSet presAssocID="{69723F53-BFA2-6945-A16F-CD43EDAF8EF2}" presName="bgRect" presStyleLbl="bgAccFollowNode1" presStyleIdx="4" presStyleCnt="5"/>
      <dgm:spPr/>
    </dgm:pt>
    <dgm:pt modelId="{CF4E7E30-AC35-794C-A15C-184F9308AA5D}" type="pres">
      <dgm:prSet presAssocID="{E12525C2-925B-034A-A3E2-E4BEACC7A185}" presName="sibTransNodeCircle" presStyleLbl="alignNode1" presStyleIdx="8" presStyleCnt="10">
        <dgm:presLayoutVars>
          <dgm:chMax val="0"/>
          <dgm:bulletEnabled/>
        </dgm:presLayoutVars>
      </dgm:prSet>
      <dgm:spPr/>
    </dgm:pt>
    <dgm:pt modelId="{AF54873E-BA08-DD46-B343-DE2E2AD48F4A}" type="pres">
      <dgm:prSet presAssocID="{69723F53-BFA2-6945-A16F-CD43EDAF8EF2}" presName="bottomLine" presStyleLbl="alignNode1" presStyleIdx="9" presStyleCnt="10">
        <dgm:presLayoutVars/>
      </dgm:prSet>
      <dgm:spPr/>
    </dgm:pt>
    <dgm:pt modelId="{B7129E12-4994-9545-904F-F4E46C45B9CA}" type="pres">
      <dgm:prSet presAssocID="{69723F53-BFA2-6945-A16F-CD43EDAF8EF2}" presName="nodeText" presStyleLbl="bgAccFollowNode1" presStyleIdx="4" presStyleCnt="5">
        <dgm:presLayoutVars>
          <dgm:bulletEnabled val="1"/>
        </dgm:presLayoutVars>
      </dgm:prSet>
      <dgm:spPr/>
    </dgm:pt>
  </dgm:ptLst>
  <dgm:cxnLst>
    <dgm:cxn modelId="{57BA8A06-1CF2-DE44-AA49-FA27E96C451B}" type="presOf" srcId="{4CB47866-4483-8E4A-B534-27A1523ADA49}" destId="{70FF3B48-6BD9-6A4C-9403-973C854738E5}" srcOrd="0" destOrd="0" presId="urn:microsoft.com/office/officeart/2016/7/layout/BasicLinearProcessNumbered"/>
    <dgm:cxn modelId="{B1FF7907-3B71-6D48-9D51-15CB21F371E1}" type="presOf" srcId="{4CB47866-4483-8E4A-B534-27A1523ADA49}" destId="{DACB78CE-A957-EE40-B8EA-11FCD3A244C5}" srcOrd="1" destOrd="0" presId="urn:microsoft.com/office/officeart/2016/7/layout/BasicLinearProcessNumbered"/>
    <dgm:cxn modelId="{B7A0DE0B-E9C2-8043-A05C-C686CE74A265}" srcId="{5C8E9010-27A3-AD49-8CDC-87A69E52491A}" destId="{BCF09F08-1E0A-1E49-BD4D-0BE83B23F38B}" srcOrd="1" destOrd="0" parTransId="{2320B913-0663-104E-8A6E-F76F5E86FB9C}" sibTransId="{C42B4D3F-2FFC-3B42-8AC8-84E801AC6E85}"/>
    <dgm:cxn modelId="{40FAF016-BBB8-4A4E-9169-8C6E1F39CA2E}" srcId="{5C8E9010-27A3-AD49-8CDC-87A69E52491A}" destId="{4CB47866-4483-8E4A-B534-27A1523ADA49}" srcOrd="0" destOrd="0" parTransId="{3401E77E-925F-EF43-87E2-B8AEF09E8F52}" sibTransId="{15F2AED5-48FB-B345-89E2-934A7819EF56}"/>
    <dgm:cxn modelId="{F06DD42E-EFB5-8743-BF1B-BDB304612B05}" type="presOf" srcId="{485B24F7-1CB7-2F43-A233-0ED8B6A39301}" destId="{7C1C4275-0299-6F4C-A910-319348447737}" srcOrd="0" destOrd="0" presId="urn:microsoft.com/office/officeart/2016/7/layout/BasicLinearProcessNumbered"/>
    <dgm:cxn modelId="{1887A533-A0A7-0249-B6DC-D3C5950F1740}" type="presOf" srcId="{BCF09F08-1E0A-1E49-BD4D-0BE83B23F38B}" destId="{4E8FB776-1838-664D-81F5-D9007DEEE993}" srcOrd="1" destOrd="0" presId="urn:microsoft.com/office/officeart/2016/7/layout/BasicLinearProcessNumbered"/>
    <dgm:cxn modelId="{A6F5BC3B-6280-714F-B36E-E29768306BE9}" type="presOf" srcId="{5C8E9010-27A3-AD49-8CDC-87A69E52491A}" destId="{A473E52B-A478-1A45-8FD6-AABC02AC1DB3}" srcOrd="0" destOrd="0" presId="urn:microsoft.com/office/officeart/2016/7/layout/BasicLinearProcessNumbered"/>
    <dgm:cxn modelId="{49C5AD48-B9BD-164D-B306-6E84FBB0A109}" srcId="{5C8E9010-27A3-AD49-8CDC-87A69E52491A}" destId="{F7C9522D-53EC-384C-97AD-254B23E94C51}" srcOrd="2" destOrd="0" parTransId="{0573D2A2-A600-9A45-AF71-32D948FDD630}" sibTransId="{1BD3091D-43DE-ED4A-AC47-D1FF9E745D7D}"/>
    <dgm:cxn modelId="{649B0252-F95D-4E47-B216-EC15CC5A485B}" type="presOf" srcId="{15F2AED5-48FB-B345-89E2-934A7819EF56}" destId="{417372D4-34EF-B84C-B572-09A95AA3A400}" srcOrd="0" destOrd="0" presId="urn:microsoft.com/office/officeart/2016/7/layout/BasicLinearProcessNumbered"/>
    <dgm:cxn modelId="{F4B60B52-2C06-7A42-84DB-81B8AA0D630E}" type="presOf" srcId="{1BD3091D-43DE-ED4A-AC47-D1FF9E745D7D}" destId="{43F3ED8B-284A-4145-B73B-B8C2AEF12D10}" srcOrd="0" destOrd="0" presId="urn:microsoft.com/office/officeart/2016/7/layout/BasicLinearProcessNumbered"/>
    <dgm:cxn modelId="{90C64452-E520-644B-B626-C56FD9F694E6}" type="presOf" srcId="{F7C9522D-53EC-384C-97AD-254B23E94C51}" destId="{63150EEB-5B5B-DE4D-AA54-EA4345652EFB}" srcOrd="0" destOrd="0" presId="urn:microsoft.com/office/officeart/2016/7/layout/BasicLinearProcessNumbered"/>
    <dgm:cxn modelId="{54CD4860-37E4-3B49-BAAC-E7805BE98B0E}" type="presOf" srcId="{BCF09F08-1E0A-1E49-BD4D-0BE83B23F38B}" destId="{0B204152-C4BA-134A-A0D0-40212D14B879}" srcOrd="0" destOrd="0" presId="urn:microsoft.com/office/officeart/2016/7/layout/BasicLinearProcessNumbered"/>
    <dgm:cxn modelId="{CCCFA86C-C778-A644-A35F-79D1714B036D}" srcId="{5C8E9010-27A3-AD49-8CDC-87A69E52491A}" destId="{485B24F7-1CB7-2F43-A233-0ED8B6A39301}" srcOrd="3" destOrd="0" parTransId="{2DC46E8C-20C5-5B4B-9553-7ABF39419DF0}" sibTransId="{B6E9430A-8D10-F448-A092-835535CD7EA0}"/>
    <dgm:cxn modelId="{9C685C90-1279-3549-8F67-B84052A440E5}" type="presOf" srcId="{485B24F7-1CB7-2F43-A233-0ED8B6A39301}" destId="{12C1FE5C-8D55-4649-BB76-295A55593E24}" srcOrd="1" destOrd="0" presId="urn:microsoft.com/office/officeart/2016/7/layout/BasicLinearProcessNumbered"/>
    <dgm:cxn modelId="{488E73B8-6B0E-DC48-B6CC-79D9B4EF3A29}" type="presOf" srcId="{F7C9522D-53EC-384C-97AD-254B23E94C51}" destId="{A5CC583B-997C-C64C-B1AE-E0CFF9E5078C}" srcOrd="1" destOrd="0" presId="urn:microsoft.com/office/officeart/2016/7/layout/BasicLinearProcessNumbered"/>
    <dgm:cxn modelId="{17A540CC-5B1E-9B42-B48A-F4F26B00B9B6}" type="presOf" srcId="{69723F53-BFA2-6945-A16F-CD43EDAF8EF2}" destId="{BEF6D3D4-FCE3-A24D-AC1E-D8926D7EE3BC}" srcOrd="0" destOrd="0" presId="urn:microsoft.com/office/officeart/2016/7/layout/BasicLinearProcessNumbered"/>
    <dgm:cxn modelId="{5C4305CE-5246-644D-8C70-674C49ACC58D}" type="presOf" srcId="{E12525C2-925B-034A-A3E2-E4BEACC7A185}" destId="{CF4E7E30-AC35-794C-A15C-184F9308AA5D}" srcOrd="0" destOrd="0" presId="urn:microsoft.com/office/officeart/2016/7/layout/BasicLinearProcessNumbered"/>
    <dgm:cxn modelId="{AD469FCE-9207-2249-B1AA-B49AEFA7AA9B}" type="presOf" srcId="{C42B4D3F-2FFC-3B42-8AC8-84E801AC6E85}" destId="{589E0593-F8E4-5D41-A930-1AB5E9445CA6}" srcOrd="0" destOrd="0" presId="urn:microsoft.com/office/officeart/2016/7/layout/BasicLinearProcessNumbered"/>
    <dgm:cxn modelId="{1F5126D2-3267-7A4B-800F-A61172E5C1DD}" srcId="{5C8E9010-27A3-AD49-8CDC-87A69E52491A}" destId="{69723F53-BFA2-6945-A16F-CD43EDAF8EF2}" srcOrd="4" destOrd="0" parTransId="{C2BAED20-FB6E-AD46-935E-CB6E1C5E7164}" sibTransId="{E12525C2-925B-034A-A3E2-E4BEACC7A185}"/>
    <dgm:cxn modelId="{9FF762D6-8D12-6946-9242-5B6482577A5D}" type="presOf" srcId="{69723F53-BFA2-6945-A16F-CD43EDAF8EF2}" destId="{B7129E12-4994-9545-904F-F4E46C45B9CA}" srcOrd="1" destOrd="0" presId="urn:microsoft.com/office/officeart/2016/7/layout/BasicLinearProcessNumbered"/>
    <dgm:cxn modelId="{F38061DB-0101-EA4E-A97C-25E34B7C79C6}" type="presOf" srcId="{B6E9430A-8D10-F448-A092-835535CD7EA0}" destId="{62FEB258-4246-0E44-8AC9-EEED82C805EB}" srcOrd="0" destOrd="0" presId="urn:microsoft.com/office/officeart/2016/7/layout/BasicLinearProcessNumbered"/>
    <dgm:cxn modelId="{1154FFBD-ECA5-1C44-AD02-ABEBAE26B744}" type="presParOf" srcId="{A473E52B-A478-1A45-8FD6-AABC02AC1DB3}" destId="{E02FF008-C30B-1C41-83CA-770E5A917308}" srcOrd="0" destOrd="0" presId="urn:microsoft.com/office/officeart/2016/7/layout/BasicLinearProcessNumbered"/>
    <dgm:cxn modelId="{0445D396-E4A1-6342-BD82-44CF0E0BE0D3}" type="presParOf" srcId="{E02FF008-C30B-1C41-83CA-770E5A917308}" destId="{70FF3B48-6BD9-6A4C-9403-973C854738E5}" srcOrd="0" destOrd="0" presId="urn:microsoft.com/office/officeart/2016/7/layout/BasicLinearProcessNumbered"/>
    <dgm:cxn modelId="{7A0B2D3A-3005-314F-9F38-4989EF4E0345}" type="presParOf" srcId="{E02FF008-C30B-1C41-83CA-770E5A917308}" destId="{417372D4-34EF-B84C-B572-09A95AA3A400}" srcOrd="1" destOrd="0" presId="urn:microsoft.com/office/officeart/2016/7/layout/BasicLinearProcessNumbered"/>
    <dgm:cxn modelId="{0F07CCDB-F9A0-D040-8C74-4D9D10CF64BE}" type="presParOf" srcId="{E02FF008-C30B-1C41-83CA-770E5A917308}" destId="{24F21120-78A1-0247-8F78-3C806605FF96}" srcOrd="2" destOrd="0" presId="urn:microsoft.com/office/officeart/2016/7/layout/BasicLinearProcessNumbered"/>
    <dgm:cxn modelId="{D63DBBDF-CDE9-2542-A26A-B0981433CA36}" type="presParOf" srcId="{E02FF008-C30B-1C41-83CA-770E5A917308}" destId="{DACB78CE-A957-EE40-B8EA-11FCD3A244C5}" srcOrd="3" destOrd="0" presId="urn:microsoft.com/office/officeart/2016/7/layout/BasicLinearProcessNumbered"/>
    <dgm:cxn modelId="{DEFE2668-B0A0-D948-AA81-F33F7DE041AD}" type="presParOf" srcId="{A473E52B-A478-1A45-8FD6-AABC02AC1DB3}" destId="{2A81672C-F684-3E4E-91E4-3CCA7A8A2D97}" srcOrd="1" destOrd="0" presId="urn:microsoft.com/office/officeart/2016/7/layout/BasicLinearProcessNumbered"/>
    <dgm:cxn modelId="{89363D9F-B60B-5B4D-8147-49C804737B07}" type="presParOf" srcId="{A473E52B-A478-1A45-8FD6-AABC02AC1DB3}" destId="{CBA1F600-7D3F-1B4C-B564-725F01D6E201}" srcOrd="2" destOrd="0" presId="urn:microsoft.com/office/officeart/2016/7/layout/BasicLinearProcessNumbered"/>
    <dgm:cxn modelId="{E3132521-DFF2-9147-9FE4-83782D86E183}" type="presParOf" srcId="{CBA1F600-7D3F-1B4C-B564-725F01D6E201}" destId="{0B204152-C4BA-134A-A0D0-40212D14B879}" srcOrd="0" destOrd="0" presId="urn:microsoft.com/office/officeart/2016/7/layout/BasicLinearProcessNumbered"/>
    <dgm:cxn modelId="{F1235314-18FE-3441-AD2D-D6E9AC99B741}" type="presParOf" srcId="{CBA1F600-7D3F-1B4C-B564-725F01D6E201}" destId="{589E0593-F8E4-5D41-A930-1AB5E9445CA6}" srcOrd="1" destOrd="0" presId="urn:microsoft.com/office/officeart/2016/7/layout/BasicLinearProcessNumbered"/>
    <dgm:cxn modelId="{27170B8A-3C78-6D4C-BDAF-D98950206998}" type="presParOf" srcId="{CBA1F600-7D3F-1B4C-B564-725F01D6E201}" destId="{A3AD40FD-768B-0147-9276-5272ACC3773C}" srcOrd="2" destOrd="0" presId="urn:microsoft.com/office/officeart/2016/7/layout/BasicLinearProcessNumbered"/>
    <dgm:cxn modelId="{D24EC83E-EC59-6748-903F-EA9D309E5ADB}" type="presParOf" srcId="{CBA1F600-7D3F-1B4C-B564-725F01D6E201}" destId="{4E8FB776-1838-664D-81F5-D9007DEEE993}" srcOrd="3" destOrd="0" presId="urn:microsoft.com/office/officeart/2016/7/layout/BasicLinearProcessNumbered"/>
    <dgm:cxn modelId="{0AF7D774-3B24-A44E-865A-E4392C7CD2C8}" type="presParOf" srcId="{A473E52B-A478-1A45-8FD6-AABC02AC1DB3}" destId="{97B05EB9-6A88-7F4C-BD70-A34B02AA1D68}" srcOrd="3" destOrd="0" presId="urn:microsoft.com/office/officeart/2016/7/layout/BasicLinearProcessNumbered"/>
    <dgm:cxn modelId="{F08687CC-11CB-094E-A43C-62053206AE99}" type="presParOf" srcId="{A473E52B-A478-1A45-8FD6-AABC02AC1DB3}" destId="{0DEC95F8-B059-3F4A-AA80-EC928D7F1EEB}" srcOrd="4" destOrd="0" presId="urn:microsoft.com/office/officeart/2016/7/layout/BasicLinearProcessNumbered"/>
    <dgm:cxn modelId="{EE515EF1-5A5E-DF45-96AC-9B5F91A2F38C}" type="presParOf" srcId="{0DEC95F8-B059-3F4A-AA80-EC928D7F1EEB}" destId="{63150EEB-5B5B-DE4D-AA54-EA4345652EFB}" srcOrd="0" destOrd="0" presId="urn:microsoft.com/office/officeart/2016/7/layout/BasicLinearProcessNumbered"/>
    <dgm:cxn modelId="{9E69356B-F0DC-D947-A434-61D20D7A6CE5}" type="presParOf" srcId="{0DEC95F8-B059-3F4A-AA80-EC928D7F1EEB}" destId="{43F3ED8B-284A-4145-B73B-B8C2AEF12D10}" srcOrd="1" destOrd="0" presId="urn:microsoft.com/office/officeart/2016/7/layout/BasicLinearProcessNumbered"/>
    <dgm:cxn modelId="{C975773D-F228-6643-9F72-4A787F9054F7}" type="presParOf" srcId="{0DEC95F8-B059-3F4A-AA80-EC928D7F1EEB}" destId="{B6AE62EC-2286-BD4E-9006-60996EBA1896}" srcOrd="2" destOrd="0" presId="urn:microsoft.com/office/officeart/2016/7/layout/BasicLinearProcessNumbered"/>
    <dgm:cxn modelId="{66458040-1787-D54A-BCA9-406DD77955AD}" type="presParOf" srcId="{0DEC95F8-B059-3F4A-AA80-EC928D7F1EEB}" destId="{A5CC583B-997C-C64C-B1AE-E0CFF9E5078C}" srcOrd="3" destOrd="0" presId="urn:microsoft.com/office/officeart/2016/7/layout/BasicLinearProcessNumbered"/>
    <dgm:cxn modelId="{65D3EAF2-7567-6640-B4D5-52E5B1A4CF69}" type="presParOf" srcId="{A473E52B-A478-1A45-8FD6-AABC02AC1DB3}" destId="{A9ABE5E4-24C5-A741-9E1F-7440B9EF086C}" srcOrd="5" destOrd="0" presId="urn:microsoft.com/office/officeart/2016/7/layout/BasicLinearProcessNumbered"/>
    <dgm:cxn modelId="{4285FF14-19A1-4F42-BAFF-B2294B6DC1E3}" type="presParOf" srcId="{A473E52B-A478-1A45-8FD6-AABC02AC1DB3}" destId="{EAC777C4-542C-3F4C-AC46-9683D86E15A6}" srcOrd="6" destOrd="0" presId="urn:microsoft.com/office/officeart/2016/7/layout/BasicLinearProcessNumbered"/>
    <dgm:cxn modelId="{9907FB86-ECE6-1846-9145-CB2AD8AE305C}" type="presParOf" srcId="{EAC777C4-542C-3F4C-AC46-9683D86E15A6}" destId="{7C1C4275-0299-6F4C-A910-319348447737}" srcOrd="0" destOrd="0" presId="urn:microsoft.com/office/officeart/2016/7/layout/BasicLinearProcessNumbered"/>
    <dgm:cxn modelId="{80B14A24-FB43-E64A-BBBF-EC9AC6D34D3F}" type="presParOf" srcId="{EAC777C4-542C-3F4C-AC46-9683D86E15A6}" destId="{62FEB258-4246-0E44-8AC9-EEED82C805EB}" srcOrd="1" destOrd="0" presId="urn:microsoft.com/office/officeart/2016/7/layout/BasicLinearProcessNumbered"/>
    <dgm:cxn modelId="{508CB17C-BB56-8848-95C3-6669004C2EF7}" type="presParOf" srcId="{EAC777C4-542C-3F4C-AC46-9683D86E15A6}" destId="{ACCA5A5A-6623-3E47-93BB-9F9DC9A0BE76}" srcOrd="2" destOrd="0" presId="urn:microsoft.com/office/officeart/2016/7/layout/BasicLinearProcessNumbered"/>
    <dgm:cxn modelId="{3E18375E-0162-B743-BF8B-91C7F7E891D4}" type="presParOf" srcId="{EAC777C4-542C-3F4C-AC46-9683D86E15A6}" destId="{12C1FE5C-8D55-4649-BB76-295A55593E24}" srcOrd="3" destOrd="0" presId="urn:microsoft.com/office/officeart/2016/7/layout/BasicLinearProcessNumbered"/>
    <dgm:cxn modelId="{9AC4858F-376C-4543-A16F-7DBE8879CD07}" type="presParOf" srcId="{A473E52B-A478-1A45-8FD6-AABC02AC1DB3}" destId="{96EFBA4B-470D-994C-AEA8-8F524ACF60DA}" srcOrd="7" destOrd="0" presId="urn:microsoft.com/office/officeart/2016/7/layout/BasicLinearProcessNumbered"/>
    <dgm:cxn modelId="{1A78E1F7-0BBA-DB42-AF2C-31336FCA5E20}" type="presParOf" srcId="{A473E52B-A478-1A45-8FD6-AABC02AC1DB3}" destId="{63927F36-CD4C-B74F-9DC3-0C23C1A0B193}" srcOrd="8" destOrd="0" presId="urn:microsoft.com/office/officeart/2016/7/layout/BasicLinearProcessNumbered"/>
    <dgm:cxn modelId="{5BB5E81F-514E-5541-967B-73072DD66038}" type="presParOf" srcId="{63927F36-CD4C-B74F-9DC3-0C23C1A0B193}" destId="{BEF6D3D4-FCE3-A24D-AC1E-D8926D7EE3BC}" srcOrd="0" destOrd="0" presId="urn:microsoft.com/office/officeart/2016/7/layout/BasicLinearProcessNumbered"/>
    <dgm:cxn modelId="{476984BD-33A5-A64E-8C52-0308DF2642B9}" type="presParOf" srcId="{63927F36-CD4C-B74F-9DC3-0C23C1A0B193}" destId="{CF4E7E30-AC35-794C-A15C-184F9308AA5D}" srcOrd="1" destOrd="0" presId="urn:microsoft.com/office/officeart/2016/7/layout/BasicLinearProcessNumbered"/>
    <dgm:cxn modelId="{7A1D6841-28F5-0342-9900-D8767D2846D9}" type="presParOf" srcId="{63927F36-CD4C-B74F-9DC3-0C23C1A0B193}" destId="{AF54873E-BA08-DD46-B343-DE2E2AD48F4A}" srcOrd="2" destOrd="0" presId="urn:microsoft.com/office/officeart/2016/7/layout/BasicLinearProcessNumbered"/>
    <dgm:cxn modelId="{DDC20BC0-7E13-E84E-BDD2-ECA95AB009B2}" type="presParOf" srcId="{63927F36-CD4C-B74F-9DC3-0C23C1A0B193}" destId="{B7129E12-4994-9545-904F-F4E46C45B9CA}"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E661EF-2E48-5D44-B5F3-682DB19B3745}">
      <dsp:nvSpPr>
        <dsp:cNvPr id="0" name=""/>
        <dsp:cNvSpPr/>
      </dsp:nvSpPr>
      <dsp:spPr>
        <a:xfrm rot="16200000">
          <a:off x="-846962" y="848246"/>
          <a:ext cx="5033963" cy="3337470"/>
        </a:xfrm>
        <a:prstGeom prst="flowChartManualOperation">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0" tIns="0" rIns="254000" bIns="0" numCol="1" spcCol="1270" anchor="t" anchorCtr="0">
          <a:noAutofit/>
        </a:bodyPr>
        <a:lstStyle/>
        <a:p>
          <a:pPr marL="0" lvl="0" indent="0" algn="l" defTabSz="1778000">
            <a:lnSpc>
              <a:spcPct val="90000"/>
            </a:lnSpc>
            <a:spcBef>
              <a:spcPct val="0"/>
            </a:spcBef>
            <a:spcAft>
              <a:spcPct val="35000"/>
            </a:spcAft>
            <a:buNone/>
          </a:pPr>
          <a:r>
            <a:rPr lang="en-US" sz="4000" kern="1200" dirty="0">
              <a:solidFill>
                <a:srgbClr val="FFFF00"/>
              </a:solidFill>
            </a:rPr>
            <a:t>1. </a:t>
          </a:r>
          <a:r>
            <a:rPr lang="en-US" sz="2000" kern="1200" dirty="0">
              <a:solidFill>
                <a:srgbClr val="FFFF00"/>
              </a:solidFill>
            </a:rPr>
            <a:t>Manual Approaches with Justice and Health Personnel Use</a:t>
          </a:r>
          <a:endParaRPr lang="en-US" sz="4000" kern="1200" dirty="0">
            <a:solidFill>
              <a:srgbClr val="FFFF00"/>
            </a:solidFill>
          </a:endParaRPr>
        </a:p>
        <a:p>
          <a:pPr marL="228600" lvl="1" indent="-228600" algn="l" defTabSz="889000">
            <a:lnSpc>
              <a:spcPct val="90000"/>
            </a:lnSpc>
            <a:spcBef>
              <a:spcPct val="0"/>
            </a:spcBef>
            <a:spcAft>
              <a:spcPct val="15000"/>
            </a:spcAft>
            <a:buChar char="•"/>
          </a:pPr>
          <a:r>
            <a:rPr lang="en-US" sz="2000" kern="1200" dirty="0">
              <a:solidFill>
                <a:schemeClr val="bg1"/>
              </a:solidFill>
            </a:rPr>
            <a:t>Standardized Instruments</a:t>
          </a:r>
        </a:p>
        <a:p>
          <a:pPr marL="228600" lvl="1" indent="-228600" algn="l" defTabSz="889000">
            <a:lnSpc>
              <a:spcPct val="90000"/>
            </a:lnSpc>
            <a:spcBef>
              <a:spcPct val="0"/>
            </a:spcBef>
            <a:spcAft>
              <a:spcPct val="15000"/>
            </a:spcAft>
            <a:buChar char="•"/>
          </a:pPr>
          <a:r>
            <a:rPr lang="en-US" sz="2000" kern="1200" dirty="0">
              <a:solidFill>
                <a:schemeClr val="bg1"/>
              </a:solidFill>
            </a:rPr>
            <a:t>Trained in Case Management</a:t>
          </a:r>
        </a:p>
        <a:p>
          <a:pPr marL="228600" lvl="1" indent="-228600" algn="l" defTabSz="889000">
            <a:lnSpc>
              <a:spcPct val="90000"/>
            </a:lnSpc>
            <a:spcBef>
              <a:spcPct val="0"/>
            </a:spcBef>
            <a:spcAft>
              <a:spcPct val="15000"/>
            </a:spcAft>
            <a:buChar char="•"/>
          </a:pPr>
          <a:r>
            <a:rPr lang="en-US" sz="2000" kern="1200" dirty="0">
              <a:solidFill>
                <a:schemeClr val="bg1"/>
              </a:solidFill>
            </a:rPr>
            <a:t>Trained in Cognitive Behavioral Techniques</a:t>
          </a:r>
        </a:p>
        <a:p>
          <a:pPr marL="228600" lvl="1" indent="-228600" algn="l" defTabSz="889000">
            <a:lnSpc>
              <a:spcPct val="90000"/>
            </a:lnSpc>
            <a:spcBef>
              <a:spcPct val="0"/>
            </a:spcBef>
            <a:spcAft>
              <a:spcPct val="15000"/>
            </a:spcAft>
            <a:buChar char="•"/>
          </a:pPr>
          <a:r>
            <a:rPr lang="en-US" sz="2000" kern="1200" dirty="0">
              <a:solidFill>
                <a:schemeClr val="bg1"/>
              </a:solidFill>
            </a:rPr>
            <a:t>Motivational Interviewing</a:t>
          </a:r>
        </a:p>
      </dsp:txBody>
      <dsp:txXfrm rot="5400000">
        <a:off x="1285" y="1006792"/>
        <a:ext cx="3337470" cy="3020377"/>
      </dsp:txXfrm>
    </dsp:sp>
    <dsp:sp modelId="{E5B37E71-98EF-D54B-A222-96A146557DB3}">
      <dsp:nvSpPr>
        <dsp:cNvPr id="0" name=""/>
        <dsp:cNvSpPr/>
      </dsp:nvSpPr>
      <dsp:spPr>
        <a:xfrm rot="16200000">
          <a:off x="2740818" y="848246"/>
          <a:ext cx="5033963" cy="3337470"/>
        </a:xfrm>
        <a:prstGeom prst="flowChartManualOperation">
          <a:avLst/>
        </a:prstGeom>
        <a:gradFill rotWithShape="0">
          <a:gsLst>
            <a:gs pos="0">
              <a:schemeClr val="accent5">
                <a:hueOff val="-6076075"/>
                <a:satOff val="-413"/>
                <a:lumOff val="981"/>
                <a:alphaOff val="0"/>
                <a:satMod val="103000"/>
                <a:lumMod val="102000"/>
                <a:tint val="94000"/>
              </a:schemeClr>
            </a:gs>
            <a:gs pos="50000">
              <a:schemeClr val="accent5">
                <a:hueOff val="-6076075"/>
                <a:satOff val="-413"/>
                <a:lumOff val="981"/>
                <a:alphaOff val="0"/>
                <a:satMod val="110000"/>
                <a:lumMod val="100000"/>
                <a:shade val="100000"/>
              </a:schemeClr>
            </a:gs>
            <a:gs pos="100000">
              <a:schemeClr val="accent5">
                <a:hueOff val="-6076075"/>
                <a:satOff val="-413"/>
                <a:lumOff val="98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0" tIns="0" rIns="254000" bIns="0" numCol="1" spcCol="1270" anchor="t" anchorCtr="0">
          <a:noAutofit/>
        </a:bodyPr>
        <a:lstStyle/>
        <a:p>
          <a:pPr marL="0" lvl="0" indent="0" algn="l" defTabSz="1778000">
            <a:lnSpc>
              <a:spcPct val="90000"/>
            </a:lnSpc>
            <a:spcBef>
              <a:spcPct val="0"/>
            </a:spcBef>
            <a:spcAft>
              <a:spcPct val="35000"/>
            </a:spcAft>
            <a:buNone/>
          </a:pPr>
          <a:r>
            <a:rPr lang="en-US" sz="4000" kern="1200" dirty="0">
              <a:solidFill>
                <a:srgbClr val="FFFF00"/>
              </a:solidFill>
            </a:rPr>
            <a:t>2. </a:t>
          </a:r>
          <a:r>
            <a:rPr lang="en-US" sz="2000" kern="1200" dirty="0">
              <a:solidFill>
                <a:srgbClr val="FFFF00"/>
              </a:solidFill>
            </a:rPr>
            <a:t>Integrate Clinical Skills</a:t>
          </a:r>
          <a:endParaRPr lang="en-US" sz="4000" kern="1200" dirty="0">
            <a:solidFill>
              <a:srgbClr val="FFFF00"/>
            </a:solidFill>
          </a:endParaRPr>
        </a:p>
        <a:p>
          <a:pPr marL="228600" lvl="1" indent="-228600" algn="l" defTabSz="889000">
            <a:lnSpc>
              <a:spcPct val="90000"/>
            </a:lnSpc>
            <a:spcBef>
              <a:spcPct val="0"/>
            </a:spcBef>
            <a:spcAft>
              <a:spcPct val="15000"/>
            </a:spcAft>
            <a:buChar char="•"/>
          </a:pPr>
          <a:r>
            <a:rPr lang="en-US" sz="2000" kern="1200" dirty="0">
              <a:solidFill>
                <a:schemeClr val="bg1"/>
              </a:solidFill>
            </a:rPr>
            <a:t>Continency Management</a:t>
          </a:r>
        </a:p>
        <a:p>
          <a:pPr marL="228600" lvl="1" indent="-228600" algn="l" defTabSz="889000">
            <a:lnSpc>
              <a:spcPct val="90000"/>
            </a:lnSpc>
            <a:spcBef>
              <a:spcPct val="0"/>
            </a:spcBef>
            <a:spcAft>
              <a:spcPct val="15000"/>
            </a:spcAft>
            <a:buChar char="•"/>
          </a:pPr>
          <a:r>
            <a:rPr lang="en-US" sz="2000" kern="1200" dirty="0">
              <a:solidFill>
                <a:schemeClr val="bg1"/>
              </a:solidFill>
            </a:rPr>
            <a:t>Screening, Brief Intervention, Referral, Treatment (SBIRT)</a:t>
          </a:r>
        </a:p>
        <a:p>
          <a:pPr marL="228600" lvl="1" indent="-228600" algn="l" defTabSz="889000">
            <a:lnSpc>
              <a:spcPct val="90000"/>
            </a:lnSpc>
            <a:spcBef>
              <a:spcPct val="0"/>
            </a:spcBef>
            <a:spcAft>
              <a:spcPct val="15000"/>
            </a:spcAft>
            <a:buChar char="•"/>
          </a:pPr>
          <a:r>
            <a:rPr lang="en-US" sz="2000" kern="1200" dirty="0">
              <a:solidFill>
                <a:schemeClr val="bg1"/>
              </a:solidFill>
            </a:rPr>
            <a:t>On-Line/Computerized interventions</a:t>
          </a:r>
        </a:p>
        <a:p>
          <a:pPr marL="228600" lvl="1" indent="-228600" algn="l" defTabSz="889000">
            <a:lnSpc>
              <a:spcPct val="90000"/>
            </a:lnSpc>
            <a:spcBef>
              <a:spcPct val="0"/>
            </a:spcBef>
            <a:spcAft>
              <a:spcPct val="15000"/>
            </a:spcAft>
            <a:buChar char="•"/>
          </a:pPr>
          <a:r>
            <a:rPr lang="en-US" sz="2000" kern="1200" dirty="0">
              <a:solidFill>
                <a:schemeClr val="bg1"/>
              </a:solidFill>
            </a:rPr>
            <a:t>Apps, Information Driven</a:t>
          </a:r>
        </a:p>
      </dsp:txBody>
      <dsp:txXfrm rot="5400000">
        <a:off x="3589065" y="1006792"/>
        <a:ext cx="3337470" cy="3020377"/>
      </dsp:txXfrm>
    </dsp:sp>
    <dsp:sp modelId="{4F9B79DA-5580-E54F-8048-7B0A0934C486}">
      <dsp:nvSpPr>
        <dsp:cNvPr id="0" name=""/>
        <dsp:cNvSpPr/>
      </dsp:nvSpPr>
      <dsp:spPr>
        <a:xfrm rot="16200000">
          <a:off x="6328599" y="848246"/>
          <a:ext cx="5033963" cy="3337470"/>
        </a:xfrm>
        <a:prstGeom prst="flowChartManualOperation">
          <a:avLst/>
        </a:prstGeom>
        <a:gradFill rotWithShape="0">
          <a:gsLst>
            <a:gs pos="0">
              <a:schemeClr val="accent5">
                <a:hueOff val="-12152150"/>
                <a:satOff val="-826"/>
                <a:lumOff val="1961"/>
                <a:alphaOff val="0"/>
                <a:satMod val="103000"/>
                <a:lumMod val="102000"/>
                <a:tint val="94000"/>
              </a:schemeClr>
            </a:gs>
            <a:gs pos="50000">
              <a:schemeClr val="accent5">
                <a:hueOff val="-12152150"/>
                <a:satOff val="-826"/>
                <a:lumOff val="1961"/>
                <a:alphaOff val="0"/>
                <a:satMod val="110000"/>
                <a:lumMod val="100000"/>
                <a:shade val="100000"/>
              </a:schemeClr>
            </a:gs>
            <a:gs pos="100000">
              <a:schemeClr val="accent5">
                <a:hueOff val="-12152150"/>
                <a:satOff val="-826"/>
                <a:lumOff val="196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0" tIns="0" rIns="254000" bIns="0" numCol="1" spcCol="1270" anchor="t" anchorCtr="0">
          <a:noAutofit/>
        </a:bodyPr>
        <a:lstStyle/>
        <a:p>
          <a:pPr marL="0" lvl="0" indent="0" algn="l" defTabSz="1778000">
            <a:lnSpc>
              <a:spcPct val="90000"/>
            </a:lnSpc>
            <a:spcBef>
              <a:spcPct val="0"/>
            </a:spcBef>
            <a:spcAft>
              <a:spcPct val="35000"/>
            </a:spcAft>
            <a:buNone/>
          </a:pPr>
          <a:r>
            <a:rPr lang="en-US" sz="4000" kern="1200" dirty="0">
              <a:solidFill>
                <a:srgbClr val="FFFF00"/>
              </a:solidFill>
            </a:rPr>
            <a:t>3.</a:t>
          </a:r>
          <a:r>
            <a:rPr lang="en-US" sz="3600" kern="1200" dirty="0">
              <a:solidFill>
                <a:srgbClr val="FFFF00"/>
              </a:solidFill>
            </a:rPr>
            <a:t> </a:t>
          </a:r>
          <a:r>
            <a:rPr lang="en-US" sz="2000" kern="1200" dirty="0">
              <a:solidFill>
                <a:srgbClr val="FFFF00"/>
              </a:solidFill>
            </a:rPr>
            <a:t>Use Practice Guidelines to inform</a:t>
          </a:r>
          <a:endParaRPr lang="en-US" sz="3600" kern="1200" dirty="0">
            <a:solidFill>
              <a:srgbClr val="FFFF00"/>
            </a:solidFill>
          </a:endParaRPr>
        </a:p>
        <a:p>
          <a:pPr marL="228600" lvl="1" indent="-228600" algn="l" defTabSz="889000">
            <a:lnSpc>
              <a:spcPct val="90000"/>
            </a:lnSpc>
            <a:spcBef>
              <a:spcPct val="0"/>
            </a:spcBef>
            <a:spcAft>
              <a:spcPct val="15000"/>
            </a:spcAft>
            <a:buChar char="•"/>
          </a:pPr>
          <a:r>
            <a:rPr lang="en-US" sz="2000" kern="1200" dirty="0">
              <a:solidFill>
                <a:schemeClr val="bg1"/>
              </a:solidFill>
            </a:rPr>
            <a:t>Decision Pathways</a:t>
          </a:r>
        </a:p>
        <a:p>
          <a:pPr marL="228600" lvl="1" indent="-228600" algn="l" defTabSz="889000">
            <a:lnSpc>
              <a:spcPct val="90000"/>
            </a:lnSpc>
            <a:spcBef>
              <a:spcPct val="0"/>
            </a:spcBef>
            <a:spcAft>
              <a:spcPct val="15000"/>
            </a:spcAft>
            <a:buChar char="•"/>
          </a:pPr>
          <a:r>
            <a:rPr lang="en-US" sz="2000" kern="1200" dirty="0">
              <a:solidFill>
                <a:schemeClr val="bg1"/>
              </a:solidFill>
            </a:rPr>
            <a:t>Refer to Agencies Agreed Upon by Corrections/Health </a:t>
          </a:r>
        </a:p>
        <a:p>
          <a:pPr marL="228600" lvl="1" indent="-228600" algn="l" defTabSz="889000">
            <a:lnSpc>
              <a:spcPct val="90000"/>
            </a:lnSpc>
            <a:spcBef>
              <a:spcPct val="0"/>
            </a:spcBef>
            <a:spcAft>
              <a:spcPct val="15000"/>
            </a:spcAft>
            <a:buChar char="•"/>
          </a:pPr>
          <a:r>
            <a:rPr lang="en-US" sz="2000" kern="1200" dirty="0">
              <a:solidFill>
                <a:schemeClr val="bg1"/>
              </a:solidFill>
            </a:rPr>
            <a:t>Proactive Interagency Efforts</a:t>
          </a:r>
        </a:p>
      </dsp:txBody>
      <dsp:txXfrm rot="5400000">
        <a:off x="7176846" y="1006792"/>
        <a:ext cx="3337470" cy="30203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DD0D2E-4C8A-4140-BFF0-B270FCCF4F95}">
      <dsp:nvSpPr>
        <dsp:cNvPr id="0" name=""/>
        <dsp:cNvSpPr/>
      </dsp:nvSpPr>
      <dsp:spPr>
        <a:xfrm>
          <a:off x="0" y="593"/>
          <a:ext cx="6714744" cy="0"/>
        </a:xfrm>
        <a:prstGeom prst="lin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C9E522AD-9E8D-8E41-BC26-643C3F1C2779}">
      <dsp:nvSpPr>
        <dsp:cNvPr id="0" name=""/>
        <dsp:cNvSpPr/>
      </dsp:nvSpPr>
      <dsp:spPr>
        <a:xfrm>
          <a:off x="0" y="593"/>
          <a:ext cx="6714744" cy="971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b="1" i="0" kern="1200">
              <a:hlinkClick xmlns:r="http://schemas.openxmlformats.org/officeDocument/2006/relationships" r:id="rId1"/>
            </a:rPr>
            <a:t>Economic Stability</a:t>
          </a:r>
          <a:r>
            <a:rPr lang="en-US" sz="1900" b="1" i="0" kern="1200"/>
            <a:t>:  </a:t>
          </a:r>
          <a:r>
            <a:rPr lang="en-US" sz="1900" b="0" i="0" kern="1200"/>
            <a:t>Income, employment, food security, and housing stability all play a crucial role in health. </a:t>
          </a:r>
          <a:endParaRPr lang="en-US" sz="1900" kern="1200"/>
        </a:p>
      </dsp:txBody>
      <dsp:txXfrm>
        <a:off x="0" y="593"/>
        <a:ext cx="6714744" cy="971408"/>
      </dsp:txXfrm>
    </dsp:sp>
    <dsp:sp modelId="{DD03AB95-8C3E-124F-992A-7B6A35051133}">
      <dsp:nvSpPr>
        <dsp:cNvPr id="0" name=""/>
        <dsp:cNvSpPr/>
      </dsp:nvSpPr>
      <dsp:spPr>
        <a:xfrm>
          <a:off x="0" y="972001"/>
          <a:ext cx="6714744" cy="0"/>
        </a:xfrm>
        <a:prstGeom prst="lin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7FD434F3-9067-DC4C-960C-999C903AAD0F}">
      <dsp:nvSpPr>
        <dsp:cNvPr id="0" name=""/>
        <dsp:cNvSpPr/>
      </dsp:nvSpPr>
      <dsp:spPr>
        <a:xfrm>
          <a:off x="0" y="972001"/>
          <a:ext cx="6714744" cy="971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b="1" i="0" kern="1200">
              <a:hlinkClick xmlns:r="http://schemas.openxmlformats.org/officeDocument/2006/relationships" r:id="rId2"/>
            </a:rPr>
            <a:t>Education:</a:t>
          </a:r>
          <a:r>
            <a:rPr lang="en-US" sz="1900" kern="1200"/>
            <a:t> </a:t>
          </a:r>
          <a:r>
            <a:rPr lang="en-US" sz="1900" b="0" i="0" kern="1200"/>
            <a:t>Educational opportunities, literacy, and language skills influence health knowledge and access to resources. </a:t>
          </a:r>
          <a:endParaRPr lang="en-US" sz="1900" kern="1200"/>
        </a:p>
      </dsp:txBody>
      <dsp:txXfrm>
        <a:off x="0" y="972001"/>
        <a:ext cx="6714744" cy="971408"/>
      </dsp:txXfrm>
    </dsp:sp>
    <dsp:sp modelId="{A3E38AEB-89E3-D540-A4D4-8D604D59A996}">
      <dsp:nvSpPr>
        <dsp:cNvPr id="0" name=""/>
        <dsp:cNvSpPr/>
      </dsp:nvSpPr>
      <dsp:spPr>
        <a:xfrm>
          <a:off x="0" y="1943410"/>
          <a:ext cx="6714744" cy="0"/>
        </a:xfrm>
        <a:prstGeom prst="lin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9711E863-92B9-C04B-9480-796927F7ED3E}">
      <dsp:nvSpPr>
        <dsp:cNvPr id="0" name=""/>
        <dsp:cNvSpPr/>
      </dsp:nvSpPr>
      <dsp:spPr>
        <a:xfrm>
          <a:off x="0" y="1943410"/>
          <a:ext cx="6714744" cy="971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b="1" i="0" kern="1200">
              <a:hlinkClick xmlns:r="http://schemas.openxmlformats.org/officeDocument/2006/relationships" r:id="rId3"/>
            </a:rPr>
            <a:t>Social and Community Context:</a:t>
          </a:r>
          <a:r>
            <a:rPr lang="en-US" sz="1900" kern="1200"/>
            <a:t> </a:t>
          </a:r>
          <a:r>
            <a:rPr lang="en-US" sz="1900" b="0" i="0" kern="1200"/>
            <a:t>Social support networks, community cohesion, and experiences of discrimination or racism impact mental and physical health. </a:t>
          </a:r>
          <a:endParaRPr lang="en-US" sz="1900" kern="1200"/>
        </a:p>
      </dsp:txBody>
      <dsp:txXfrm>
        <a:off x="0" y="1943410"/>
        <a:ext cx="6714744" cy="971408"/>
      </dsp:txXfrm>
    </dsp:sp>
    <dsp:sp modelId="{0E704778-1987-514A-94F6-3649E7A2E356}">
      <dsp:nvSpPr>
        <dsp:cNvPr id="0" name=""/>
        <dsp:cNvSpPr/>
      </dsp:nvSpPr>
      <dsp:spPr>
        <a:xfrm>
          <a:off x="0" y="2914818"/>
          <a:ext cx="6714744" cy="0"/>
        </a:xfrm>
        <a:prstGeom prst="lin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8C347894-D223-4546-BE9F-769464A6E290}">
      <dsp:nvSpPr>
        <dsp:cNvPr id="0" name=""/>
        <dsp:cNvSpPr/>
      </dsp:nvSpPr>
      <dsp:spPr>
        <a:xfrm>
          <a:off x="0" y="2914818"/>
          <a:ext cx="6714744" cy="971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b="1" i="0" kern="1200">
              <a:hlinkClick xmlns:r="http://schemas.openxmlformats.org/officeDocument/2006/relationships" r:id="rId4"/>
            </a:rPr>
            <a:t>Health Care Access and Quality</a:t>
          </a:r>
          <a:r>
            <a:rPr lang="en-US" sz="1900" b="1" i="0" kern="1200"/>
            <a:t>:</a:t>
          </a:r>
          <a:r>
            <a:rPr lang="en-US" sz="1900" kern="1200"/>
            <a:t> </a:t>
          </a:r>
          <a:r>
            <a:rPr lang="en-US" sz="1900" b="0" i="0" kern="1200"/>
            <a:t>Availability of and access to quality healthcare services is essential for preventative care and managing illnesses. </a:t>
          </a:r>
          <a:endParaRPr lang="en-US" sz="1900" kern="1200"/>
        </a:p>
      </dsp:txBody>
      <dsp:txXfrm>
        <a:off x="0" y="2914818"/>
        <a:ext cx="6714744" cy="971408"/>
      </dsp:txXfrm>
    </dsp:sp>
    <dsp:sp modelId="{7BD89720-34F8-F04B-8604-8C69FBCE5DF7}">
      <dsp:nvSpPr>
        <dsp:cNvPr id="0" name=""/>
        <dsp:cNvSpPr/>
      </dsp:nvSpPr>
      <dsp:spPr>
        <a:xfrm>
          <a:off x="0" y="3886227"/>
          <a:ext cx="6714744" cy="0"/>
        </a:xfrm>
        <a:prstGeom prst="lin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059E0AA5-74C3-0E4F-82AF-2F8AAA95F80A}">
      <dsp:nvSpPr>
        <dsp:cNvPr id="0" name=""/>
        <dsp:cNvSpPr/>
      </dsp:nvSpPr>
      <dsp:spPr>
        <a:xfrm>
          <a:off x="0" y="3886227"/>
          <a:ext cx="6714744" cy="971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b="1" i="0" kern="1200">
              <a:hlinkClick xmlns:r="http://schemas.openxmlformats.org/officeDocument/2006/relationships" r:id="rId5"/>
            </a:rPr>
            <a:t>Neighborhood and Built Environment</a:t>
          </a:r>
          <a:r>
            <a:rPr lang="en-US" sz="1900" b="1" i="0" kern="1200"/>
            <a:t>: </a:t>
          </a:r>
          <a:r>
            <a:rPr lang="en-US" sz="1900" i="0" kern="1200"/>
            <a:t>Factors</a:t>
          </a:r>
          <a:r>
            <a:rPr lang="en-US" sz="1900" b="1" i="0" kern="1200"/>
            <a:t> </a:t>
          </a:r>
          <a:r>
            <a:rPr lang="en-US" sz="1900" b="0" i="0" kern="1200"/>
            <a:t>like housing quality, access to transportation, and exposure to environmental hazards can affect health outcomes. </a:t>
          </a:r>
          <a:endParaRPr lang="en-US" sz="1900" kern="1200"/>
        </a:p>
      </dsp:txBody>
      <dsp:txXfrm>
        <a:off x="0" y="3886227"/>
        <a:ext cx="6714744" cy="9714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2EF9B1-4CA6-4902-831E-4B83685F4C75}">
      <dsp:nvSpPr>
        <dsp:cNvPr id="0" name=""/>
        <dsp:cNvSpPr/>
      </dsp:nvSpPr>
      <dsp:spPr>
        <a:xfrm>
          <a:off x="2288197" y="250724"/>
          <a:ext cx="3240128" cy="3240128"/>
        </a:xfrm>
        <a:prstGeom prst="pie">
          <a:avLst>
            <a:gd name="adj1" fmla="val 16200000"/>
            <a:gd name="adj2" fmla="val 180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Individual</a:t>
          </a:r>
        </a:p>
      </dsp:txBody>
      <dsp:txXfrm>
        <a:off x="3995822" y="937322"/>
        <a:ext cx="1157188" cy="964324"/>
      </dsp:txXfrm>
    </dsp:sp>
    <dsp:sp modelId="{83D6F1BC-B8DC-4D76-A2CF-0EA0A8A4556B}">
      <dsp:nvSpPr>
        <dsp:cNvPr id="0" name=""/>
        <dsp:cNvSpPr/>
      </dsp:nvSpPr>
      <dsp:spPr>
        <a:xfrm>
          <a:off x="2221466" y="366443"/>
          <a:ext cx="3240128" cy="3240128"/>
        </a:xfrm>
        <a:prstGeom prst="pie">
          <a:avLst>
            <a:gd name="adj1" fmla="val 1800000"/>
            <a:gd name="adj2" fmla="val 900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Organizational</a:t>
          </a:r>
        </a:p>
        <a:p>
          <a:pPr marL="0" lvl="0" indent="0" algn="ctr" defTabSz="889000">
            <a:lnSpc>
              <a:spcPct val="90000"/>
            </a:lnSpc>
            <a:spcBef>
              <a:spcPct val="0"/>
            </a:spcBef>
            <a:spcAft>
              <a:spcPct val="35000"/>
            </a:spcAft>
            <a:buNone/>
          </a:pPr>
          <a:r>
            <a:rPr lang="en-US" sz="2000" kern="1200" dirty="0"/>
            <a:t>System</a:t>
          </a:r>
        </a:p>
      </dsp:txBody>
      <dsp:txXfrm>
        <a:off x="2992925" y="2468669"/>
        <a:ext cx="1735783" cy="848605"/>
      </dsp:txXfrm>
    </dsp:sp>
    <dsp:sp modelId="{8FCE736D-017B-4643-9C90-4B130E862EA0}">
      <dsp:nvSpPr>
        <dsp:cNvPr id="0" name=""/>
        <dsp:cNvSpPr/>
      </dsp:nvSpPr>
      <dsp:spPr>
        <a:xfrm>
          <a:off x="2154735" y="250724"/>
          <a:ext cx="3240128" cy="3240128"/>
        </a:xfrm>
        <a:prstGeom prst="pie">
          <a:avLst>
            <a:gd name="adj1" fmla="val 9000000"/>
            <a:gd name="adj2" fmla="val 1620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Program</a:t>
          </a:r>
        </a:p>
      </dsp:txBody>
      <dsp:txXfrm>
        <a:off x="2530050" y="937322"/>
        <a:ext cx="1157188" cy="964324"/>
      </dsp:txXfrm>
    </dsp:sp>
    <dsp:sp modelId="{7A639B66-EF1E-42DB-87DC-ECCEC87B5FD3}">
      <dsp:nvSpPr>
        <dsp:cNvPr id="0" name=""/>
        <dsp:cNvSpPr/>
      </dsp:nvSpPr>
      <dsp:spPr>
        <a:xfrm>
          <a:off x="2087885" y="50144"/>
          <a:ext cx="3641287" cy="3641287"/>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92225C9-34BB-431C-B457-7C90C9F46103}">
      <dsp:nvSpPr>
        <dsp:cNvPr id="0" name=""/>
        <dsp:cNvSpPr/>
      </dsp:nvSpPr>
      <dsp:spPr>
        <a:xfrm>
          <a:off x="2020887" y="165658"/>
          <a:ext cx="3641287" cy="3641287"/>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A0EA8F2-25A4-4B74-A58C-20E32421EFB4}">
      <dsp:nvSpPr>
        <dsp:cNvPr id="0" name=""/>
        <dsp:cNvSpPr/>
      </dsp:nvSpPr>
      <dsp:spPr>
        <a:xfrm>
          <a:off x="1953888" y="50144"/>
          <a:ext cx="3641287" cy="3641287"/>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BB83D0-C80F-EA4E-A1D0-BDE30033224A}">
      <dsp:nvSpPr>
        <dsp:cNvPr id="0" name=""/>
        <dsp:cNvSpPr/>
      </dsp:nvSpPr>
      <dsp:spPr>
        <a:xfrm>
          <a:off x="800340" y="10026"/>
          <a:ext cx="8914918" cy="1298351"/>
        </a:xfrm>
        <a:prstGeom prst="rightArrow">
          <a:avLst>
            <a:gd name="adj1" fmla="val 50000"/>
            <a:gd name="adj2" fmla="val 5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254000" bIns="206113" numCol="1" spcCol="1270" anchor="ctr" anchorCtr="0">
          <a:noAutofit/>
        </a:bodyPr>
        <a:lstStyle/>
        <a:p>
          <a:pPr marL="0" lvl="0" indent="0" algn="l" defTabSz="1066800">
            <a:lnSpc>
              <a:spcPct val="90000"/>
            </a:lnSpc>
            <a:spcBef>
              <a:spcPct val="0"/>
            </a:spcBef>
            <a:spcAft>
              <a:spcPct val="35000"/>
            </a:spcAft>
            <a:buNone/>
          </a:pPr>
          <a:r>
            <a:rPr lang="en-US" sz="2400" kern="1200" dirty="0"/>
            <a:t>Screening/Diagnosis Drives Case Plan</a:t>
          </a:r>
        </a:p>
      </dsp:txBody>
      <dsp:txXfrm>
        <a:off x="800340" y="334614"/>
        <a:ext cx="8590330" cy="649175"/>
      </dsp:txXfrm>
    </dsp:sp>
    <dsp:sp modelId="{70B35852-C526-AB48-85BE-5E342743D665}">
      <dsp:nvSpPr>
        <dsp:cNvPr id="0" name=""/>
        <dsp:cNvSpPr/>
      </dsp:nvSpPr>
      <dsp:spPr>
        <a:xfrm>
          <a:off x="800340" y="1011243"/>
          <a:ext cx="2745795" cy="2501103"/>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CJ screening inform health</a:t>
          </a:r>
        </a:p>
        <a:p>
          <a:pPr marL="0" lvl="0" indent="0" algn="l" defTabSz="800100">
            <a:lnSpc>
              <a:spcPct val="90000"/>
            </a:lnSpc>
            <a:spcBef>
              <a:spcPct val="0"/>
            </a:spcBef>
            <a:spcAft>
              <a:spcPct val="35000"/>
            </a:spcAft>
            <a:buNone/>
          </a:pPr>
          <a:r>
            <a:rPr lang="en-US" sz="1800" kern="1200" dirty="0"/>
            <a:t>Health inform CJ</a:t>
          </a:r>
        </a:p>
        <a:p>
          <a:pPr marL="0" lvl="0" indent="0" algn="l" defTabSz="800100">
            <a:lnSpc>
              <a:spcPct val="90000"/>
            </a:lnSpc>
            <a:spcBef>
              <a:spcPct val="0"/>
            </a:spcBef>
            <a:spcAft>
              <a:spcPct val="35000"/>
            </a:spcAft>
            <a:buNone/>
          </a:pPr>
          <a:r>
            <a:rPr lang="en-US" sz="1800" kern="1200" dirty="0"/>
            <a:t>Information is shared throughout service period</a:t>
          </a:r>
        </a:p>
        <a:p>
          <a:pPr marL="0" lvl="0" indent="0" algn="l" defTabSz="800100">
            <a:lnSpc>
              <a:spcPct val="90000"/>
            </a:lnSpc>
            <a:spcBef>
              <a:spcPct val="0"/>
            </a:spcBef>
            <a:spcAft>
              <a:spcPct val="35000"/>
            </a:spcAft>
            <a:buNone/>
          </a:pPr>
          <a:r>
            <a:rPr lang="en-US" sz="1800" kern="1200" dirty="0"/>
            <a:t>Emphasize common goals</a:t>
          </a:r>
        </a:p>
      </dsp:txBody>
      <dsp:txXfrm>
        <a:off x="800340" y="1011243"/>
        <a:ext cx="2745795" cy="2501103"/>
      </dsp:txXfrm>
    </dsp:sp>
    <dsp:sp modelId="{F578F0F2-54D1-8E40-A675-69A0E51E6A16}">
      <dsp:nvSpPr>
        <dsp:cNvPr id="0" name=""/>
        <dsp:cNvSpPr/>
      </dsp:nvSpPr>
      <dsp:spPr>
        <a:xfrm>
          <a:off x="3546135" y="442810"/>
          <a:ext cx="6169123" cy="1298351"/>
        </a:xfrm>
        <a:prstGeom prst="rightArrow">
          <a:avLst>
            <a:gd name="adj1" fmla="val 50000"/>
            <a:gd name="adj2" fmla="val 5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254000" bIns="206113" numCol="1" spcCol="1270" anchor="ctr" anchorCtr="0">
          <a:noAutofit/>
        </a:bodyPr>
        <a:lstStyle/>
        <a:p>
          <a:pPr marL="0" lvl="0" indent="0" algn="l" defTabSz="1066800">
            <a:lnSpc>
              <a:spcPct val="90000"/>
            </a:lnSpc>
            <a:spcBef>
              <a:spcPct val="0"/>
            </a:spcBef>
            <a:spcAft>
              <a:spcPct val="35000"/>
            </a:spcAft>
            <a:buNone/>
          </a:pPr>
          <a:r>
            <a:rPr lang="en-US" sz="2400" kern="1200" dirty="0"/>
            <a:t>Case Plan</a:t>
          </a:r>
        </a:p>
      </dsp:txBody>
      <dsp:txXfrm>
        <a:off x="3546135" y="767398"/>
        <a:ext cx="5844535" cy="649175"/>
      </dsp:txXfrm>
    </dsp:sp>
    <dsp:sp modelId="{90F34A81-CA08-924A-9B9D-BCAE9519513F}">
      <dsp:nvSpPr>
        <dsp:cNvPr id="0" name=""/>
        <dsp:cNvSpPr/>
      </dsp:nvSpPr>
      <dsp:spPr>
        <a:xfrm>
          <a:off x="3546135" y="1444027"/>
          <a:ext cx="2745795" cy="2501103"/>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Prioritize action items</a:t>
          </a:r>
        </a:p>
        <a:p>
          <a:pPr marL="0" lvl="0" indent="0" algn="l" defTabSz="800100">
            <a:lnSpc>
              <a:spcPct val="90000"/>
            </a:lnSpc>
            <a:spcBef>
              <a:spcPct val="0"/>
            </a:spcBef>
            <a:spcAft>
              <a:spcPct val="35000"/>
            </a:spcAft>
            <a:buNone/>
          </a:pPr>
          <a:r>
            <a:rPr lang="en-US" sz="1800" kern="1200" dirty="0"/>
            <a:t>Complements both Corrections/Health</a:t>
          </a:r>
        </a:p>
        <a:p>
          <a:pPr marL="0" lvl="0" indent="0" algn="l" defTabSz="800100">
            <a:lnSpc>
              <a:spcPct val="90000"/>
            </a:lnSpc>
            <a:spcBef>
              <a:spcPct val="0"/>
            </a:spcBef>
            <a:spcAft>
              <a:spcPct val="35000"/>
            </a:spcAft>
            <a:buNone/>
          </a:pPr>
          <a:r>
            <a:rPr lang="en-US" sz="1800" kern="1200" dirty="0"/>
            <a:t>Emphasis on individual behavior change over accountability</a:t>
          </a:r>
        </a:p>
      </dsp:txBody>
      <dsp:txXfrm>
        <a:off x="3546135" y="1444027"/>
        <a:ext cx="2745795" cy="2501103"/>
      </dsp:txXfrm>
    </dsp:sp>
    <dsp:sp modelId="{DEA257F8-792D-E34C-BAD2-4F47C1B4F34F}">
      <dsp:nvSpPr>
        <dsp:cNvPr id="0" name=""/>
        <dsp:cNvSpPr/>
      </dsp:nvSpPr>
      <dsp:spPr>
        <a:xfrm>
          <a:off x="6291930" y="875594"/>
          <a:ext cx="3423328" cy="1298351"/>
        </a:xfrm>
        <a:prstGeom prst="rightArrow">
          <a:avLst>
            <a:gd name="adj1" fmla="val 50000"/>
            <a:gd name="adj2" fmla="val 5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254000" bIns="206113" numCol="1" spcCol="1270" anchor="ctr" anchorCtr="0">
          <a:noAutofit/>
        </a:bodyPr>
        <a:lstStyle/>
        <a:p>
          <a:pPr marL="0" lvl="0" indent="0" algn="l" defTabSz="1066800">
            <a:lnSpc>
              <a:spcPct val="90000"/>
            </a:lnSpc>
            <a:spcBef>
              <a:spcPct val="0"/>
            </a:spcBef>
            <a:spcAft>
              <a:spcPct val="35000"/>
            </a:spcAft>
            <a:buNone/>
          </a:pPr>
          <a:r>
            <a:rPr lang="en-US" sz="2400" kern="1200" dirty="0"/>
            <a:t>Outcomes</a:t>
          </a:r>
        </a:p>
      </dsp:txBody>
      <dsp:txXfrm>
        <a:off x="6291930" y="1200182"/>
        <a:ext cx="3098740" cy="649175"/>
      </dsp:txXfrm>
    </dsp:sp>
    <dsp:sp modelId="{885E96F6-7AA7-2D4B-A8B3-50E1B6A7329E}">
      <dsp:nvSpPr>
        <dsp:cNvPr id="0" name=""/>
        <dsp:cNvSpPr/>
      </dsp:nvSpPr>
      <dsp:spPr>
        <a:xfrm>
          <a:off x="6319635" y="1849110"/>
          <a:ext cx="2745795" cy="2464500"/>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Emphasize clinical progress unless engage in serious criminal behavior</a:t>
          </a:r>
        </a:p>
        <a:p>
          <a:pPr marL="0" lvl="0" indent="0" algn="l" defTabSz="800100">
            <a:lnSpc>
              <a:spcPct val="90000"/>
            </a:lnSpc>
            <a:spcBef>
              <a:spcPct val="0"/>
            </a:spcBef>
            <a:spcAft>
              <a:spcPct val="35000"/>
            </a:spcAft>
            <a:buNone/>
          </a:pPr>
          <a:r>
            <a:rPr lang="en-US" sz="1800" kern="1200" dirty="0"/>
            <a:t>Incentive clinical progress</a:t>
          </a:r>
        </a:p>
        <a:p>
          <a:pPr marL="0" lvl="0" indent="0" algn="l" defTabSz="800100">
            <a:lnSpc>
              <a:spcPct val="90000"/>
            </a:lnSpc>
            <a:spcBef>
              <a:spcPct val="0"/>
            </a:spcBef>
            <a:spcAft>
              <a:spcPct val="35000"/>
            </a:spcAft>
            <a:buNone/>
          </a:pPr>
          <a:r>
            <a:rPr lang="en-US" sz="1800" kern="1200" dirty="0"/>
            <a:t>Minimize use of sanctions</a:t>
          </a:r>
        </a:p>
      </dsp:txBody>
      <dsp:txXfrm>
        <a:off x="6319635" y="1849110"/>
        <a:ext cx="2745795" cy="24645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659067-BC93-124A-A976-4DE075833119}">
      <dsp:nvSpPr>
        <dsp:cNvPr id="0" name=""/>
        <dsp:cNvSpPr/>
      </dsp:nvSpPr>
      <dsp:spPr>
        <a:xfrm>
          <a:off x="0" y="362325"/>
          <a:ext cx="5035953" cy="302157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baseline="0"/>
            <a:t>Positive reinforcements have been found to </a:t>
          </a:r>
          <a:endParaRPr lang="en-US" sz="2300" kern="1200"/>
        </a:p>
        <a:p>
          <a:pPr marL="171450" lvl="1" indent="-171450" algn="l" defTabSz="800100">
            <a:lnSpc>
              <a:spcPct val="90000"/>
            </a:lnSpc>
            <a:spcBef>
              <a:spcPct val="0"/>
            </a:spcBef>
            <a:spcAft>
              <a:spcPct val="15000"/>
            </a:spcAft>
            <a:buChar char="•"/>
          </a:pPr>
          <a:r>
            <a:rPr lang="en-US" sz="1800" kern="1200" baseline="0"/>
            <a:t>reduce substance abuse</a:t>
          </a:r>
          <a:endParaRPr lang="en-US" sz="1800" kern="1200"/>
        </a:p>
        <a:p>
          <a:pPr marL="171450" lvl="1" indent="-171450" algn="l" defTabSz="800100">
            <a:lnSpc>
              <a:spcPct val="90000"/>
            </a:lnSpc>
            <a:spcBef>
              <a:spcPct val="0"/>
            </a:spcBef>
            <a:spcAft>
              <a:spcPct val="15000"/>
            </a:spcAft>
            <a:buChar char="•"/>
          </a:pPr>
          <a:r>
            <a:rPr lang="en-US" sz="1800" kern="1200" baseline="0"/>
            <a:t>improve treatment retention</a:t>
          </a:r>
          <a:endParaRPr lang="en-US" sz="1800" kern="1200"/>
        </a:p>
        <a:p>
          <a:pPr marL="171450" lvl="1" indent="-171450" algn="l" defTabSz="800100">
            <a:lnSpc>
              <a:spcPct val="90000"/>
            </a:lnSpc>
            <a:spcBef>
              <a:spcPct val="0"/>
            </a:spcBef>
            <a:spcAft>
              <a:spcPct val="15000"/>
            </a:spcAft>
            <a:buChar char="•"/>
          </a:pPr>
          <a:r>
            <a:rPr lang="en-US" sz="1800" kern="1200" baseline="0"/>
            <a:t>facilitate housing and employment stability</a:t>
          </a:r>
          <a:endParaRPr lang="en-US" sz="1800" kern="1200"/>
        </a:p>
        <a:p>
          <a:pPr marL="171450" lvl="1" indent="-171450" algn="l" defTabSz="800100">
            <a:lnSpc>
              <a:spcPct val="90000"/>
            </a:lnSpc>
            <a:spcBef>
              <a:spcPct val="0"/>
            </a:spcBef>
            <a:spcAft>
              <a:spcPct val="15000"/>
            </a:spcAft>
            <a:buChar char="•"/>
          </a:pPr>
          <a:r>
            <a:rPr lang="en-US" sz="1800" kern="1200" baseline="0"/>
            <a:t>improve mental health functionality</a:t>
          </a:r>
          <a:endParaRPr lang="en-US" sz="1800" kern="1200"/>
        </a:p>
        <a:p>
          <a:pPr marL="171450" lvl="1" indent="-171450" algn="l" defTabSz="800100">
            <a:lnSpc>
              <a:spcPct val="90000"/>
            </a:lnSpc>
            <a:spcBef>
              <a:spcPct val="0"/>
            </a:spcBef>
            <a:spcAft>
              <a:spcPct val="15000"/>
            </a:spcAft>
            <a:buChar char="•"/>
          </a:pPr>
          <a:r>
            <a:rPr lang="en-US" sz="1800" kern="1200" baseline="0"/>
            <a:t>reinforce target behaviors</a:t>
          </a:r>
          <a:endParaRPr lang="en-US" sz="1800" kern="1200"/>
        </a:p>
        <a:p>
          <a:pPr marL="171450" lvl="1" indent="-171450" algn="l" defTabSz="800100">
            <a:lnSpc>
              <a:spcPct val="90000"/>
            </a:lnSpc>
            <a:spcBef>
              <a:spcPct val="0"/>
            </a:spcBef>
            <a:spcAft>
              <a:spcPct val="15000"/>
            </a:spcAft>
            <a:buChar char="•"/>
          </a:pPr>
          <a:r>
            <a:rPr lang="en-US" sz="1800" kern="1200" baseline="0"/>
            <a:t>serve to assist individuals to make steps to desired behaviors. </a:t>
          </a:r>
          <a:endParaRPr lang="en-US" sz="1800" kern="1200"/>
        </a:p>
      </dsp:txBody>
      <dsp:txXfrm>
        <a:off x="0" y="362325"/>
        <a:ext cx="5035953" cy="302157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FF3B48-6BD9-6A4C-9403-973C854738E5}">
      <dsp:nvSpPr>
        <dsp:cNvPr id="0" name=""/>
        <dsp:cNvSpPr/>
      </dsp:nvSpPr>
      <dsp:spPr>
        <a:xfrm>
          <a:off x="3735" y="429100"/>
          <a:ext cx="2022288" cy="2831204"/>
        </a:xfrm>
        <a:prstGeom prst="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7665" tIns="330200" rIns="157665" bIns="330200" numCol="1" spcCol="1270" anchor="t" anchorCtr="0">
          <a:noAutofit/>
        </a:bodyPr>
        <a:lstStyle/>
        <a:p>
          <a:pPr marL="0" lvl="0" indent="0" algn="l" defTabSz="622300">
            <a:lnSpc>
              <a:spcPct val="90000"/>
            </a:lnSpc>
            <a:spcBef>
              <a:spcPct val="0"/>
            </a:spcBef>
            <a:spcAft>
              <a:spcPct val="35000"/>
            </a:spcAft>
            <a:buNone/>
          </a:pPr>
          <a:r>
            <a:rPr lang="en-US" sz="1400" b="1" kern="1200"/>
            <a:t>Establish &amp; Negotiate Realistic Short-Term Goals</a:t>
          </a:r>
        </a:p>
      </dsp:txBody>
      <dsp:txXfrm>
        <a:off x="3735" y="1504958"/>
        <a:ext cx="2022288" cy="1698722"/>
      </dsp:txXfrm>
    </dsp:sp>
    <dsp:sp modelId="{417372D4-34EF-B84C-B572-09A95AA3A400}">
      <dsp:nvSpPr>
        <dsp:cNvPr id="0" name=""/>
        <dsp:cNvSpPr/>
      </dsp:nvSpPr>
      <dsp:spPr>
        <a:xfrm>
          <a:off x="590198" y="712220"/>
          <a:ext cx="849361" cy="849361"/>
        </a:xfrm>
        <a:prstGeom prst="ellips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220" tIns="12700" rIns="66220" bIns="12700" numCol="1" spcCol="1270" anchor="ctr" anchorCtr="0">
          <a:noAutofit/>
        </a:bodyPr>
        <a:lstStyle/>
        <a:p>
          <a:pPr marL="0" lvl="0" indent="0" algn="ctr" defTabSz="1778000">
            <a:lnSpc>
              <a:spcPct val="90000"/>
            </a:lnSpc>
            <a:spcBef>
              <a:spcPct val="0"/>
            </a:spcBef>
            <a:spcAft>
              <a:spcPct val="35000"/>
            </a:spcAft>
            <a:buNone/>
          </a:pPr>
          <a:r>
            <a:rPr lang="en-US" sz="4000" kern="1200"/>
            <a:t>1</a:t>
          </a:r>
        </a:p>
      </dsp:txBody>
      <dsp:txXfrm>
        <a:off x="714584" y="836606"/>
        <a:ext cx="600589" cy="600589"/>
      </dsp:txXfrm>
    </dsp:sp>
    <dsp:sp modelId="{24F21120-78A1-0247-8F78-3C806605FF96}">
      <dsp:nvSpPr>
        <dsp:cNvPr id="0" name=""/>
        <dsp:cNvSpPr/>
      </dsp:nvSpPr>
      <dsp:spPr>
        <a:xfrm>
          <a:off x="3735" y="3260232"/>
          <a:ext cx="2022288" cy="72"/>
        </a:xfrm>
        <a:prstGeom prst="rect">
          <a:avLst/>
        </a:prstGeom>
        <a:solidFill>
          <a:schemeClr val="accent2">
            <a:hueOff val="715957"/>
            <a:satOff val="-2055"/>
            <a:lumOff val="-3290"/>
            <a:alphaOff val="0"/>
          </a:schemeClr>
        </a:solidFill>
        <a:ln w="19050" cap="flat" cmpd="sng" algn="ctr">
          <a:solidFill>
            <a:schemeClr val="accent2">
              <a:hueOff val="715957"/>
              <a:satOff val="-2055"/>
              <a:lumOff val="-329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B204152-C4BA-134A-A0D0-40212D14B879}">
      <dsp:nvSpPr>
        <dsp:cNvPr id="0" name=""/>
        <dsp:cNvSpPr/>
      </dsp:nvSpPr>
      <dsp:spPr>
        <a:xfrm>
          <a:off x="2228252" y="429100"/>
          <a:ext cx="2022288" cy="2831204"/>
        </a:xfrm>
        <a:prstGeom prst="rect">
          <a:avLst/>
        </a:prstGeom>
        <a:solidFill>
          <a:schemeClr val="accent2">
            <a:tint val="40000"/>
            <a:alpha val="90000"/>
            <a:hueOff val="1683681"/>
            <a:satOff val="-15558"/>
            <a:lumOff val="-1754"/>
            <a:alphaOff val="0"/>
          </a:schemeClr>
        </a:solidFill>
        <a:ln w="19050" cap="flat" cmpd="sng" algn="ctr">
          <a:solidFill>
            <a:schemeClr val="accent2">
              <a:tint val="40000"/>
              <a:alpha val="90000"/>
              <a:hueOff val="1683681"/>
              <a:satOff val="-15558"/>
              <a:lumOff val="-175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7665" tIns="330200" rIns="157665" bIns="330200" numCol="1" spcCol="1270" anchor="t" anchorCtr="0">
          <a:noAutofit/>
        </a:bodyPr>
        <a:lstStyle/>
        <a:p>
          <a:pPr marL="0" lvl="0" indent="0" algn="l" defTabSz="622300">
            <a:lnSpc>
              <a:spcPct val="90000"/>
            </a:lnSpc>
            <a:spcBef>
              <a:spcPct val="0"/>
            </a:spcBef>
            <a:spcAft>
              <a:spcPct val="35000"/>
            </a:spcAft>
            <a:buNone/>
          </a:pPr>
          <a:r>
            <a:rPr lang="en-US" sz="1400" b="1" kern="1200"/>
            <a:t>Support Behavioral Change Through Rewards</a:t>
          </a:r>
        </a:p>
      </dsp:txBody>
      <dsp:txXfrm>
        <a:off x="2228252" y="1504958"/>
        <a:ext cx="2022288" cy="1698722"/>
      </dsp:txXfrm>
    </dsp:sp>
    <dsp:sp modelId="{589E0593-F8E4-5D41-A930-1AB5E9445CA6}">
      <dsp:nvSpPr>
        <dsp:cNvPr id="0" name=""/>
        <dsp:cNvSpPr/>
      </dsp:nvSpPr>
      <dsp:spPr>
        <a:xfrm>
          <a:off x="2814716" y="712220"/>
          <a:ext cx="849361" cy="849361"/>
        </a:xfrm>
        <a:prstGeom prst="ellipse">
          <a:avLst/>
        </a:prstGeom>
        <a:solidFill>
          <a:schemeClr val="accent2">
            <a:hueOff val="1431914"/>
            <a:satOff val="-4110"/>
            <a:lumOff val="-6580"/>
            <a:alphaOff val="0"/>
          </a:schemeClr>
        </a:solidFill>
        <a:ln w="19050" cap="flat" cmpd="sng" algn="ctr">
          <a:solidFill>
            <a:schemeClr val="accent2">
              <a:hueOff val="1431914"/>
              <a:satOff val="-4110"/>
              <a:lumOff val="-658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220" tIns="12700" rIns="66220" bIns="12700" numCol="1" spcCol="1270" anchor="ctr" anchorCtr="0">
          <a:noAutofit/>
        </a:bodyPr>
        <a:lstStyle/>
        <a:p>
          <a:pPr marL="0" lvl="0" indent="0" algn="ctr" defTabSz="1778000">
            <a:lnSpc>
              <a:spcPct val="90000"/>
            </a:lnSpc>
            <a:spcBef>
              <a:spcPct val="0"/>
            </a:spcBef>
            <a:spcAft>
              <a:spcPct val="35000"/>
            </a:spcAft>
            <a:buNone/>
          </a:pPr>
          <a:r>
            <a:rPr lang="en-US" sz="4000" kern="1200"/>
            <a:t>2</a:t>
          </a:r>
        </a:p>
      </dsp:txBody>
      <dsp:txXfrm>
        <a:off x="2939102" y="836606"/>
        <a:ext cx="600589" cy="600589"/>
      </dsp:txXfrm>
    </dsp:sp>
    <dsp:sp modelId="{A3AD40FD-768B-0147-9276-5272ACC3773C}">
      <dsp:nvSpPr>
        <dsp:cNvPr id="0" name=""/>
        <dsp:cNvSpPr/>
      </dsp:nvSpPr>
      <dsp:spPr>
        <a:xfrm>
          <a:off x="2228252" y="3260232"/>
          <a:ext cx="2022288" cy="72"/>
        </a:xfrm>
        <a:prstGeom prst="rect">
          <a:avLst/>
        </a:prstGeom>
        <a:solidFill>
          <a:schemeClr val="accent2">
            <a:hueOff val="2147871"/>
            <a:satOff val="-6164"/>
            <a:lumOff val="-9870"/>
            <a:alphaOff val="0"/>
          </a:schemeClr>
        </a:solidFill>
        <a:ln w="19050" cap="flat" cmpd="sng" algn="ctr">
          <a:solidFill>
            <a:schemeClr val="accent2">
              <a:hueOff val="2147871"/>
              <a:satOff val="-6164"/>
              <a:lumOff val="-987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150EEB-5B5B-DE4D-AA54-EA4345652EFB}">
      <dsp:nvSpPr>
        <dsp:cNvPr id="0" name=""/>
        <dsp:cNvSpPr/>
      </dsp:nvSpPr>
      <dsp:spPr>
        <a:xfrm>
          <a:off x="4452770" y="429100"/>
          <a:ext cx="2022288" cy="2831204"/>
        </a:xfrm>
        <a:prstGeom prst="rect">
          <a:avLst/>
        </a:prstGeom>
        <a:solidFill>
          <a:schemeClr val="accent2">
            <a:tint val="40000"/>
            <a:alpha val="90000"/>
            <a:hueOff val="3367362"/>
            <a:satOff val="-31116"/>
            <a:lumOff val="-3508"/>
            <a:alphaOff val="0"/>
          </a:schemeClr>
        </a:solidFill>
        <a:ln w="19050" cap="flat" cmpd="sng" algn="ctr">
          <a:solidFill>
            <a:schemeClr val="accent2">
              <a:tint val="40000"/>
              <a:alpha val="90000"/>
              <a:hueOff val="3367362"/>
              <a:satOff val="-31116"/>
              <a:lumOff val="-350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7665" tIns="330200" rIns="157665" bIns="330200" numCol="1" spcCol="1270" anchor="t" anchorCtr="0">
          <a:noAutofit/>
        </a:bodyPr>
        <a:lstStyle/>
        <a:p>
          <a:pPr marL="0" lvl="0" indent="0" algn="l" defTabSz="622300">
            <a:lnSpc>
              <a:spcPct val="90000"/>
            </a:lnSpc>
            <a:spcBef>
              <a:spcPct val="0"/>
            </a:spcBef>
            <a:spcAft>
              <a:spcPct val="35000"/>
            </a:spcAft>
            <a:buNone/>
          </a:pPr>
          <a:r>
            <a:rPr lang="en-US" sz="1400" b="1" kern="1200"/>
            <a:t>Increase Attention to Positive Behaviors That Facilitate Youth Growth</a:t>
          </a:r>
        </a:p>
      </dsp:txBody>
      <dsp:txXfrm>
        <a:off x="4452770" y="1504958"/>
        <a:ext cx="2022288" cy="1698722"/>
      </dsp:txXfrm>
    </dsp:sp>
    <dsp:sp modelId="{43F3ED8B-284A-4145-B73B-B8C2AEF12D10}">
      <dsp:nvSpPr>
        <dsp:cNvPr id="0" name=""/>
        <dsp:cNvSpPr/>
      </dsp:nvSpPr>
      <dsp:spPr>
        <a:xfrm>
          <a:off x="5039233" y="712220"/>
          <a:ext cx="849361" cy="849361"/>
        </a:xfrm>
        <a:prstGeom prst="ellipse">
          <a:avLst/>
        </a:prstGeom>
        <a:solidFill>
          <a:schemeClr val="accent2">
            <a:hueOff val="2863828"/>
            <a:satOff val="-8219"/>
            <a:lumOff val="-13160"/>
            <a:alphaOff val="0"/>
          </a:schemeClr>
        </a:solidFill>
        <a:ln w="19050" cap="flat" cmpd="sng" algn="ctr">
          <a:solidFill>
            <a:schemeClr val="accent2">
              <a:hueOff val="2863828"/>
              <a:satOff val="-8219"/>
              <a:lumOff val="-1316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220" tIns="12700" rIns="66220" bIns="12700" numCol="1" spcCol="1270" anchor="ctr" anchorCtr="0">
          <a:noAutofit/>
        </a:bodyPr>
        <a:lstStyle/>
        <a:p>
          <a:pPr marL="0" lvl="0" indent="0" algn="ctr" defTabSz="1778000">
            <a:lnSpc>
              <a:spcPct val="90000"/>
            </a:lnSpc>
            <a:spcBef>
              <a:spcPct val="0"/>
            </a:spcBef>
            <a:spcAft>
              <a:spcPct val="35000"/>
            </a:spcAft>
            <a:buNone/>
          </a:pPr>
          <a:r>
            <a:rPr lang="en-US" sz="4000" kern="1200"/>
            <a:t>3</a:t>
          </a:r>
        </a:p>
      </dsp:txBody>
      <dsp:txXfrm>
        <a:off x="5163619" y="836606"/>
        <a:ext cx="600589" cy="600589"/>
      </dsp:txXfrm>
    </dsp:sp>
    <dsp:sp modelId="{B6AE62EC-2286-BD4E-9006-60996EBA1896}">
      <dsp:nvSpPr>
        <dsp:cNvPr id="0" name=""/>
        <dsp:cNvSpPr/>
      </dsp:nvSpPr>
      <dsp:spPr>
        <a:xfrm>
          <a:off x="4452770" y="3260232"/>
          <a:ext cx="2022288" cy="72"/>
        </a:xfrm>
        <a:prstGeom prst="rect">
          <a:avLst/>
        </a:prstGeom>
        <a:solidFill>
          <a:schemeClr val="accent2">
            <a:hueOff val="3579785"/>
            <a:satOff val="-10274"/>
            <a:lumOff val="-16449"/>
            <a:alphaOff val="0"/>
          </a:schemeClr>
        </a:solidFill>
        <a:ln w="19050" cap="flat" cmpd="sng" algn="ctr">
          <a:solidFill>
            <a:schemeClr val="accent2">
              <a:hueOff val="3579785"/>
              <a:satOff val="-10274"/>
              <a:lumOff val="-1644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1C4275-0299-6F4C-A910-319348447737}">
      <dsp:nvSpPr>
        <dsp:cNvPr id="0" name=""/>
        <dsp:cNvSpPr/>
      </dsp:nvSpPr>
      <dsp:spPr>
        <a:xfrm>
          <a:off x="6677287" y="429100"/>
          <a:ext cx="2022288" cy="2831204"/>
        </a:xfrm>
        <a:prstGeom prst="rect">
          <a:avLst/>
        </a:prstGeom>
        <a:solidFill>
          <a:schemeClr val="accent2">
            <a:tint val="40000"/>
            <a:alpha val="90000"/>
            <a:hueOff val="5051043"/>
            <a:satOff val="-46674"/>
            <a:lumOff val="-5261"/>
            <a:alphaOff val="0"/>
          </a:schemeClr>
        </a:solidFill>
        <a:ln w="19050" cap="flat" cmpd="sng" algn="ctr">
          <a:solidFill>
            <a:schemeClr val="accent2">
              <a:tint val="40000"/>
              <a:alpha val="90000"/>
              <a:hueOff val="5051043"/>
              <a:satOff val="-46674"/>
              <a:lumOff val="-526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7665" tIns="330200" rIns="157665" bIns="330200" numCol="1" spcCol="1270" anchor="t" anchorCtr="0">
          <a:noAutofit/>
        </a:bodyPr>
        <a:lstStyle/>
        <a:p>
          <a:pPr marL="0" lvl="0" indent="0" algn="l" defTabSz="622300">
            <a:lnSpc>
              <a:spcPct val="90000"/>
            </a:lnSpc>
            <a:spcBef>
              <a:spcPct val="0"/>
            </a:spcBef>
            <a:spcAft>
              <a:spcPct val="35000"/>
            </a:spcAft>
            <a:buNone/>
          </a:pPr>
          <a:r>
            <a:rPr lang="en-US" sz="1400" b="1" kern="1200"/>
            <a:t>Instill a Sense of Fairness (Reward and Sanction Schedules)</a:t>
          </a:r>
        </a:p>
      </dsp:txBody>
      <dsp:txXfrm>
        <a:off x="6677287" y="1504958"/>
        <a:ext cx="2022288" cy="1698722"/>
      </dsp:txXfrm>
    </dsp:sp>
    <dsp:sp modelId="{62FEB258-4246-0E44-8AC9-EEED82C805EB}">
      <dsp:nvSpPr>
        <dsp:cNvPr id="0" name=""/>
        <dsp:cNvSpPr/>
      </dsp:nvSpPr>
      <dsp:spPr>
        <a:xfrm>
          <a:off x="7263751" y="712220"/>
          <a:ext cx="849361" cy="849361"/>
        </a:xfrm>
        <a:prstGeom prst="ellipse">
          <a:avLst/>
        </a:prstGeom>
        <a:solidFill>
          <a:schemeClr val="accent2">
            <a:hueOff val="4295742"/>
            <a:satOff val="-12329"/>
            <a:lumOff val="-19739"/>
            <a:alphaOff val="0"/>
          </a:schemeClr>
        </a:solidFill>
        <a:ln w="19050" cap="flat" cmpd="sng" algn="ctr">
          <a:solidFill>
            <a:schemeClr val="accent2">
              <a:hueOff val="4295742"/>
              <a:satOff val="-12329"/>
              <a:lumOff val="-1973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220" tIns="12700" rIns="66220" bIns="12700" numCol="1" spcCol="1270" anchor="ctr" anchorCtr="0">
          <a:noAutofit/>
        </a:bodyPr>
        <a:lstStyle/>
        <a:p>
          <a:pPr marL="0" lvl="0" indent="0" algn="ctr" defTabSz="1778000">
            <a:lnSpc>
              <a:spcPct val="90000"/>
            </a:lnSpc>
            <a:spcBef>
              <a:spcPct val="0"/>
            </a:spcBef>
            <a:spcAft>
              <a:spcPct val="35000"/>
            </a:spcAft>
            <a:buNone/>
          </a:pPr>
          <a:r>
            <a:rPr lang="en-US" sz="4000" kern="1200"/>
            <a:t>4</a:t>
          </a:r>
        </a:p>
      </dsp:txBody>
      <dsp:txXfrm>
        <a:off x="7388137" y="836606"/>
        <a:ext cx="600589" cy="600589"/>
      </dsp:txXfrm>
    </dsp:sp>
    <dsp:sp modelId="{ACCA5A5A-6623-3E47-93BB-9F9DC9A0BE76}">
      <dsp:nvSpPr>
        <dsp:cNvPr id="0" name=""/>
        <dsp:cNvSpPr/>
      </dsp:nvSpPr>
      <dsp:spPr>
        <a:xfrm>
          <a:off x="6677287" y="3260232"/>
          <a:ext cx="2022288" cy="72"/>
        </a:xfrm>
        <a:prstGeom prst="rect">
          <a:avLst/>
        </a:prstGeom>
        <a:solidFill>
          <a:schemeClr val="accent2">
            <a:hueOff val="5011699"/>
            <a:satOff val="-14383"/>
            <a:lumOff val="-23029"/>
            <a:alphaOff val="0"/>
          </a:schemeClr>
        </a:solidFill>
        <a:ln w="19050" cap="flat" cmpd="sng" algn="ctr">
          <a:solidFill>
            <a:schemeClr val="accent2">
              <a:hueOff val="5011699"/>
              <a:satOff val="-14383"/>
              <a:lumOff val="-2302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EF6D3D4-FCE3-A24D-AC1E-D8926D7EE3BC}">
      <dsp:nvSpPr>
        <dsp:cNvPr id="0" name=""/>
        <dsp:cNvSpPr/>
      </dsp:nvSpPr>
      <dsp:spPr>
        <a:xfrm>
          <a:off x="8901805" y="429100"/>
          <a:ext cx="2022288" cy="2831204"/>
        </a:xfrm>
        <a:prstGeom prst="rect">
          <a:avLst/>
        </a:prstGeom>
        <a:solidFill>
          <a:schemeClr val="accent2">
            <a:tint val="40000"/>
            <a:alpha val="90000"/>
            <a:hueOff val="6734724"/>
            <a:satOff val="-62232"/>
            <a:lumOff val="-7015"/>
            <a:alphaOff val="0"/>
          </a:schemeClr>
        </a:solidFill>
        <a:ln w="19050" cap="flat" cmpd="sng" algn="ctr">
          <a:solidFill>
            <a:schemeClr val="accent2">
              <a:tint val="40000"/>
              <a:alpha val="90000"/>
              <a:hueOff val="6734724"/>
              <a:satOff val="-62232"/>
              <a:lumOff val="-701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7665" tIns="330200" rIns="157665" bIns="330200" numCol="1" spcCol="1270" anchor="t" anchorCtr="0">
          <a:noAutofit/>
        </a:bodyPr>
        <a:lstStyle/>
        <a:p>
          <a:pPr marL="0" lvl="0" indent="0" algn="l" defTabSz="622300">
            <a:lnSpc>
              <a:spcPct val="90000"/>
            </a:lnSpc>
            <a:spcBef>
              <a:spcPct val="0"/>
            </a:spcBef>
            <a:spcAft>
              <a:spcPct val="35000"/>
            </a:spcAft>
            <a:buNone/>
          </a:pPr>
          <a:r>
            <a:rPr lang="en-US" sz="1400" b="1" kern="1200"/>
            <a:t>Sustain Behavior Change</a:t>
          </a:r>
        </a:p>
      </dsp:txBody>
      <dsp:txXfrm>
        <a:off x="8901805" y="1504958"/>
        <a:ext cx="2022288" cy="1698722"/>
      </dsp:txXfrm>
    </dsp:sp>
    <dsp:sp modelId="{CF4E7E30-AC35-794C-A15C-184F9308AA5D}">
      <dsp:nvSpPr>
        <dsp:cNvPr id="0" name=""/>
        <dsp:cNvSpPr/>
      </dsp:nvSpPr>
      <dsp:spPr>
        <a:xfrm>
          <a:off x="9488268" y="712220"/>
          <a:ext cx="849361" cy="849361"/>
        </a:xfrm>
        <a:prstGeom prst="ellipse">
          <a:avLst/>
        </a:prstGeom>
        <a:solidFill>
          <a:schemeClr val="accent2">
            <a:hueOff val="5727655"/>
            <a:satOff val="-16438"/>
            <a:lumOff val="-26319"/>
            <a:alphaOff val="0"/>
          </a:schemeClr>
        </a:solidFill>
        <a:ln w="19050" cap="flat" cmpd="sng" algn="ctr">
          <a:solidFill>
            <a:schemeClr val="accent2">
              <a:hueOff val="5727655"/>
              <a:satOff val="-16438"/>
              <a:lumOff val="-2631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220" tIns="12700" rIns="66220" bIns="12700" numCol="1" spcCol="1270" anchor="ctr" anchorCtr="0">
          <a:noAutofit/>
        </a:bodyPr>
        <a:lstStyle/>
        <a:p>
          <a:pPr marL="0" lvl="0" indent="0" algn="ctr" defTabSz="1778000">
            <a:lnSpc>
              <a:spcPct val="90000"/>
            </a:lnSpc>
            <a:spcBef>
              <a:spcPct val="0"/>
            </a:spcBef>
            <a:spcAft>
              <a:spcPct val="35000"/>
            </a:spcAft>
            <a:buNone/>
          </a:pPr>
          <a:r>
            <a:rPr lang="en-US" sz="4000" kern="1200"/>
            <a:t>5</a:t>
          </a:r>
        </a:p>
      </dsp:txBody>
      <dsp:txXfrm>
        <a:off x="9612654" y="836606"/>
        <a:ext cx="600589" cy="600589"/>
      </dsp:txXfrm>
    </dsp:sp>
    <dsp:sp modelId="{AF54873E-BA08-DD46-B343-DE2E2AD48F4A}">
      <dsp:nvSpPr>
        <dsp:cNvPr id="0" name=""/>
        <dsp:cNvSpPr/>
      </dsp:nvSpPr>
      <dsp:spPr>
        <a:xfrm>
          <a:off x="8901805" y="3260232"/>
          <a:ext cx="2022288" cy="72"/>
        </a:xfrm>
        <a:prstGeom prst="rect">
          <a:avLst/>
        </a:prstGeom>
        <a:solidFill>
          <a:schemeClr val="accent2">
            <a:hueOff val="6443612"/>
            <a:satOff val="-18493"/>
            <a:lumOff val="-29609"/>
            <a:alphaOff val="0"/>
          </a:schemeClr>
        </a:solidFill>
        <a:ln w="19050" cap="flat" cmpd="sng" algn="ctr">
          <a:solidFill>
            <a:schemeClr val="accent2">
              <a:hueOff val="6443612"/>
              <a:satOff val="-18493"/>
              <a:lumOff val="-2960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9AEE7F-4445-6348-A379-CA0A29F8CAB9}" type="datetimeFigureOut">
              <a:rPr lang="en-US" smtClean="0"/>
              <a:t>8/1/25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528278-646E-4945-B1DD-5F9A840C1A1A}" type="slidenum">
              <a:rPr lang="en-US" smtClean="0"/>
              <a:t>‹#›</a:t>
            </a:fld>
            <a:endParaRPr lang="en-US"/>
          </a:p>
        </p:txBody>
      </p:sp>
    </p:spTree>
    <p:extLst>
      <p:ext uri="{BB962C8B-B14F-4D97-AF65-F5344CB8AC3E}">
        <p14:creationId xmlns:p14="http://schemas.microsoft.com/office/powerpoint/2010/main" val="34622088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none" kern="1200" dirty="0">
                <a:solidFill>
                  <a:schemeClr val="tx1"/>
                </a:solidFill>
                <a:effectLst/>
                <a:latin typeface="+mn-lt"/>
                <a:ea typeface="+mn-ea"/>
                <a:cs typeface="+mn-cs"/>
              </a:rPr>
              <a:t>Butts and colleagues (2010) then recommended </a:t>
            </a:r>
            <a:r>
              <a:rPr lang="en-US" sz="1200" b="1" u="none" kern="1200" dirty="0">
                <a:solidFill>
                  <a:schemeClr val="tx1"/>
                </a:solidFill>
                <a:effectLst/>
                <a:latin typeface="+mn-lt"/>
                <a:ea typeface="+mn-ea"/>
                <a:cs typeface="+mn-cs"/>
              </a:rPr>
              <a:t>six practice domains</a:t>
            </a:r>
            <a:r>
              <a:rPr lang="en-US" sz="1200" u="none" kern="1200" dirty="0">
                <a:solidFill>
                  <a:schemeClr val="tx1"/>
                </a:solidFill>
                <a:effectLst/>
                <a:latin typeface="+mn-lt"/>
                <a:ea typeface="+mn-ea"/>
                <a:cs typeface="+mn-cs"/>
              </a:rPr>
              <a:t> (areas youth can/should focus on to get them on the right track) in which juvenile justice system could work to develop the two core youth assets (Butts et al., 2010). With these six domains, practitioners can design interventions and construct outcome measures. The six domains are: 1) Work; 2) Education; 3) Relationships; 4) Community; 5) Health, and 6) Creativity. For examples of aligning small steps, larger goals and Butts’ six practice domains please refer to Appendix P. </a:t>
            </a:r>
          </a:p>
          <a:p>
            <a:r>
              <a:rPr lang="en-US" sz="1200" u="none" kern="1200" dirty="0">
                <a:solidFill>
                  <a:schemeClr val="tx1"/>
                </a:solidFill>
                <a:effectLst/>
                <a:latin typeface="+mn-lt"/>
                <a:ea typeface="+mn-ea"/>
                <a:cs typeface="+mn-cs"/>
              </a:rPr>
              <a:t> </a:t>
            </a:r>
          </a:p>
          <a:p>
            <a:endParaRPr lang="en-US" u="none" dirty="0"/>
          </a:p>
        </p:txBody>
      </p:sp>
      <p:sp>
        <p:nvSpPr>
          <p:cNvPr id="4" name="Slide Number Placeholder 3"/>
          <p:cNvSpPr>
            <a:spLocks noGrp="1"/>
          </p:cNvSpPr>
          <p:nvPr>
            <p:ph type="sldNum" sz="quarter" idx="10"/>
          </p:nvPr>
        </p:nvSpPr>
        <p:spPr/>
        <p:txBody>
          <a:bodyPr/>
          <a:lstStyle/>
          <a:p>
            <a:fld id="{AC5E8845-9551-CD43-981C-E495E7EEF951}" type="slidenum">
              <a:rPr lang="en-US" smtClean="0"/>
              <a:t>6</a:t>
            </a:fld>
            <a:endParaRPr lang="en-US" dirty="0"/>
          </a:p>
        </p:txBody>
      </p:sp>
    </p:spTree>
    <p:extLst>
      <p:ext uri="{BB962C8B-B14F-4D97-AF65-F5344CB8AC3E}">
        <p14:creationId xmlns:p14="http://schemas.microsoft.com/office/powerpoint/2010/main" val="6784001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2D1ED2F-CCC7-44FC-8E71-1D5CD55470A1}" type="slidenum">
              <a:rPr lang="ru-RU" smtClean="0"/>
              <a:t>21</a:t>
            </a:fld>
            <a:endParaRPr lang="ru-RU" dirty="0"/>
          </a:p>
        </p:txBody>
      </p:sp>
    </p:spTree>
    <p:extLst>
      <p:ext uri="{BB962C8B-B14F-4D97-AF65-F5344CB8AC3E}">
        <p14:creationId xmlns:p14="http://schemas.microsoft.com/office/powerpoint/2010/main" val="267588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9950" y="1257300"/>
            <a:ext cx="6032500" cy="3394075"/>
          </a:xfrm>
          <a:prstGeom prst="rect">
            <a:avLst/>
          </a:prstGeom>
          <a:noFill/>
          <a:ln w="12700">
            <a:solidFill>
              <a:prstClr val="black"/>
            </a:solidFill>
          </a:ln>
        </p:spPr>
      </p:sp>
      <p:sp>
        <p:nvSpPr>
          <p:cNvPr id="3" name="Notes Placeholder 2"/>
          <p:cNvSpPr>
            <a:spLocks noGrp="1"/>
          </p:cNvSpPr>
          <p:nvPr>
            <p:ph type="body" idx="1"/>
          </p:nvPr>
        </p:nvSpPr>
        <p:spPr>
          <a:xfrm>
            <a:off x="777875" y="4840288"/>
            <a:ext cx="6216650" cy="3960812"/>
          </a:xfrm>
          <a:prstGeom prst="rect">
            <a:avLst/>
          </a:prstGeom>
        </p:spPr>
        <p:txBody>
          <a:bodyPr/>
          <a:lstStyle/>
          <a:p>
            <a:endParaRPr lang="en-US" dirty="0"/>
          </a:p>
        </p:txBody>
      </p:sp>
    </p:spTree>
    <p:extLst>
      <p:ext uri="{BB962C8B-B14F-4D97-AF65-F5344CB8AC3E}">
        <p14:creationId xmlns:p14="http://schemas.microsoft.com/office/powerpoint/2010/main" val="2041161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649E964-41AC-475F-8AF2-E969969F5FFF}" type="slidenum">
              <a:rPr lang="en-US"/>
              <a:pPr eaLnBrk="1" hangingPunct="1"/>
              <a:t>8</a:t>
            </a:fld>
            <a:endParaRPr lang="en-US" dirty="0"/>
          </a:p>
        </p:txBody>
      </p:sp>
    </p:spTree>
    <p:extLst>
      <p:ext uri="{BB962C8B-B14F-4D97-AF65-F5344CB8AC3E}">
        <p14:creationId xmlns:p14="http://schemas.microsoft.com/office/powerpoint/2010/main" val="86459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DEBB6EA-9D2B-4821-B9EF-A0A46684BCEF}" type="slidenum">
              <a:rPr lang="en-US" smtClean="0"/>
              <a:pPr/>
              <a:t>9</a:t>
            </a:fld>
            <a:endParaRPr lang="en-US" dirty="0"/>
          </a:p>
        </p:txBody>
      </p:sp>
      <p:sp>
        <p:nvSpPr>
          <p:cNvPr id="5" name="Date Placeholder 4"/>
          <p:cNvSpPr>
            <a:spLocks noGrp="1"/>
          </p:cNvSpPr>
          <p:nvPr>
            <p:ph type="dt" idx="11"/>
          </p:nvPr>
        </p:nvSpPr>
        <p:spPr/>
        <p:txBody>
          <a:bodyPr/>
          <a:lstStyle/>
          <a:p>
            <a:r>
              <a:rPr lang="en-US" dirty="0"/>
              <a:t>6/10-11/2014</a:t>
            </a:r>
          </a:p>
        </p:txBody>
      </p:sp>
    </p:spTree>
    <p:extLst>
      <p:ext uri="{BB962C8B-B14F-4D97-AF65-F5344CB8AC3E}">
        <p14:creationId xmlns:p14="http://schemas.microsoft.com/office/powerpoint/2010/main" val="1172281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DEBB6EA-9D2B-4821-B9EF-A0A46684BCEF}" type="slidenum">
              <a:rPr lang="en-US" smtClean="0"/>
              <a:pPr/>
              <a:t>10</a:t>
            </a:fld>
            <a:endParaRPr lang="en-US" dirty="0"/>
          </a:p>
        </p:txBody>
      </p:sp>
      <p:sp>
        <p:nvSpPr>
          <p:cNvPr id="5" name="Date Placeholder 4"/>
          <p:cNvSpPr>
            <a:spLocks noGrp="1"/>
          </p:cNvSpPr>
          <p:nvPr>
            <p:ph type="dt" idx="11"/>
          </p:nvPr>
        </p:nvSpPr>
        <p:spPr/>
        <p:txBody>
          <a:bodyPr/>
          <a:lstStyle/>
          <a:p>
            <a:r>
              <a:rPr lang="en-US" dirty="0"/>
              <a:t>6/10-11/2014</a:t>
            </a:r>
          </a:p>
        </p:txBody>
      </p:sp>
    </p:spTree>
    <p:extLst>
      <p:ext uri="{BB962C8B-B14F-4D97-AF65-F5344CB8AC3E}">
        <p14:creationId xmlns:p14="http://schemas.microsoft.com/office/powerpoint/2010/main" val="277172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0FA839-8E91-B442-B019-08DBA0632C1B}" type="slidenum">
              <a:rPr lang="en-US" smtClean="0"/>
              <a:t>12</a:t>
            </a:fld>
            <a:endParaRPr lang="en-US" dirty="0"/>
          </a:p>
        </p:txBody>
      </p:sp>
    </p:spTree>
    <p:extLst>
      <p:ext uri="{BB962C8B-B14F-4D97-AF65-F5344CB8AC3E}">
        <p14:creationId xmlns:p14="http://schemas.microsoft.com/office/powerpoint/2010/main" val="3131826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5E8845-9551-CD43-981C-E495E7EEF951}" type="slidenum">
              <a:rPr lang="en-US" smtClean="0"/>
              <a:t>16</a:t>
            </a:fld>
            <a:endParaRPr lang="en-US" dirty="0"/>
          </a:p>
        </p:txBody>
      </p:sp>
    </p:spTree>
    <p:extLst>
      <p:ext uri="{BB962C8B-B14F-4D97-AF65-F5344CB8AC3E}">
        <p14:creationId xmlns:p14="http://schemas.microsoft.com/office/powerpoint/2010/main" val="287947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Lillian what does NOT IN MANUAL MEAN????</a:t>
            </a:r>
          </a:p>
        </p:txBody>
      </p:sp>
      <p:sp>
        <p:nvSpPr>
          <p:cNvPr id="4" name="Slide Number Placeholder 3"/>
          <p:cNvSpPr>
            <a:spLocks noGrp="1"/>
          </p:cNvSpPr>
          <p:nvPr>
            <p:ph type="sldNum" sz="quarter" idx="10"/>
          </p:nvPr>
        </p:nvSpPr>
        <p:spPr/>
        <p:txBody>
          <a:bodyPr/>
          <a:lstStyle/>
          <a:p>
            <a:fld id="{AC5E8845-9551-CD43-981C-E495E7EEF951}" type="slidenum">
              <a:rPr lang="en-US" smtClean="0"/>
              <a:t>18</a:t>
            </a:fld>
            <a:endParaRPr lang="en-US" dirty="0"/>
          </a:p>
        </p:txBody>
      </p:sp>
    </p:spTree>
    <p:extLst>
      <p:ext uri="{BB962C8B-B14F-4D97-AF65-F5344CB8AC3E}">
        <p14:creationId xmlns:p14="http://schemas.microsoft.com/office/powerpoint/2010/main" val="4714031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Develop a </a:t>
            </a:r>
            <a:r>
              <a:rPr lang="en-US" b="1" dirty="0"/>
              <a:t>behavioral contract</a:t>
            </a:r>
            <a:r>
              <a:rPr lang="en-US" dirty="0"/>
              <a:t> that identifies long-term goal(s) and short-term target behaviors (steps) to obtain the long-term goal(s). Involve the youth (and their family, if possible) in this process to ensure agreement with the steps, goals and rewards.</a:t>
            </a:r>
          </a:p>
          <a:p>
            <a:pPr lvl="0"/>
            <a:r>
              <a:rPr lang="en-US" dirty="0"/>
              <a:t>Develop a </a:t>
            </a:r>
            <a:r>
              <a:rPr lang="en-US" b="1" dirty="0"/>
              <a:t>list of responses (rewards)</a:t>
            </a:r>
            <a:r>
              <a:rPr lang="en-US" dirty="0"/>
              <a:t> that each target behavior earns and for sustaining the each behavior over time. The goal is to use rewards for sustained behaviors and to use sanctions minimally.</a:t>
            </a:r>
          </a:p>
          <a:p>
            <a:pPr lvl="0"/>
            <a:r>
              <a:rPr lang="en-US" dirty="0"/>
              <a:t>Deliver responses (both rewards and sanctions) swiftly and certainly according to a </a:t>
            </a:r>
            <a:r>
              <a:rPr lang="en-US" b="1" dirty="0"/>
              <a:t>rewards schedule/protocol</a:t>
            </a:r>
            <a:r>
              <a:rPr lang="en-US" dirty="0"/>
              <a:t>. Minimize the use of sanctions for youths, but when used, sanction youth fairly, swiftly and certainly with an explanation of why/how this occurred and how they can avoid sanctions in the future (using sanction schedule/protocol). Remind youth that rewards are available for positive behavioral changes. </a:t>
            </a:r>
          </a:p>
          <a:p>
            <a:endParaRPr lang="en-US" dirty="0"/>
          </a:p>
        </p:txBody>
      </p:sp>
      <p:sp>
        <p:nvSpPr>
          <p:cNvPr id="4" name="Slide Number Placeholder 3"/>
          <p:cNvSpPr>
            <a:spLocks noGrp="1"/>
          </p:cNvSpPr>
          <p:nvPr>
            <p:ph type="sldNum" sz="quarter" idx="10"/>
          </p:nvPr>
        </p:nvSpPr>
        <p:spPr/>
        <p:txBody>
          <a:bodyPr/>
          <a:lstStyle/>
          <a:p>
            <a:fld id="{AC5E8845-9551-CD43-981C-E495E7EEF951}" type="slidenum">
              <a:rPr lang="en-US" smtClean="0"/>
              <a:t>19</a:t>
            </a:fld>
            <a:endParaRPr lang="en-US" dirty="0"/>
          </a:p>
        </p:txBody>
      </p:sp>
    </p:spTree>
    <p:extLst>
      <p:ext uri="{BB962C8B-B14F-4D97-AF65-F5344CB8AC3E}">
        <p14:creationId xmlns:p14="http://schemas.microsoft.com/office/powerpoint/2010/main" val="428556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A00B1-6FC4-4525-6348-034FF02BF2C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F02F166-78C0-1791-59CB-4DE9CC373B5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4D531E5-A124-7529-9856-C364EFE65F35}"/>
              </a:ext>
            </a:extLst>
          </p:cNvPr>
          <p:cNvSpPr>
            <a:spLocks noGrp="1"/>
          </p:cNvSpPr>
          <p:nvPr>
            <p:ph type="dt" sz="half" idx="10"/>
          </p:nvPr>
        </p:nvSpPr>
        <p:spPr/>
        <p:txBody>
          <a:bodyPr/>
          <a:lstStyle/>
          <a:p>
            <a:fld id="{6C0D32A7-D0A8-BB4F-AB90-1B0B179B6263}" type="datetimeFigureOut">
              <a:rPr lang="en-US" smtClean="0"/>
              <a:t>8/1/25</a:t>
            </a:fld>
            <a:endParaRPr lang="en-US"/>
          </a:p>
        </p:txBody>
      </p:sp>
      <p:sp>
        <p:nvSpPr>
          <p:cNvPr id="5" name="Footer Placeholder 4">
            <a:extLst>
              <a:ext uri="{FF2B5EF4-FFF2-40B4-BE49-F238E27FC236}">
                <a16:creationId xmlns:a16="http://schemas.microsoft.com/office/drawing/2014/main" id="{0D714DAE-4FB7-13DF-FFD5-60EF42B989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87F58B-3D7B-C80D-76E2-9679A5DD5698}"/>
              </a:ext>
            </a:extLst>
          </p:cNvPr>
          <p:cNvSpPr>
            <a:spLocks noGrp="1"/>
          </p:cNvSpPr>
          <p:nvPr>
            <p:ph type="sldNum" sz="quarter" idx="12"/>
          </p:nvPr>
        </p:nvSpPr>
        <p:spPr/>
        <p:txBody>
          <a:bodyPr/>
          <a:lstStyle/>
          <a:p>
            <a:fld id="{0CD2CDC5-A61E-4D40-A35E-845652DF2CF2}" type="slidenum">
              <a:rPr lang="en-US" smtClean="0"/>
              <a:t>‹#›</a:t>
            </a:fld>
            <a:endParaRPr lang="en-US"/>
          </a:p>
        </p:txBody>
      </p:sp>
    </p:spTree>
    <p:extLst>
      <p:ext uri="{BB962C8B-B14F-4D97-AF65-F5344CB8AC3E}">
        <p14:creationId xmlns:p14="http://schemas.microsoft.com/office/powerpoint/2010/main" val="617158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412FF-A4D1-CE5D-0B19-E52083EEDC0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7E82AC5-E755-C909-CB38-FB3250441FA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6B7BFA-8196-411D-0293-77245E366A4C}"/>
              </a:ext>
            </a:extLst>
          </p:cNvPr>
          <p:cNvSpPr>
            <a:spLocks noGrp="1"/>
          </p:cNvSpPr>
          <p:nvPr>
            <p:ph type="dt" sz="half" idx="10"/>
          </p:nvPr>
        </p:nvSpPr>
        <p:spPr/>
        <p:txBody>
          <a:bodyPr/>
          <a:lstStyle/>
          <a:p>
            <a:fld id="{6C0D32A7-D0A8-BB4F-AB90-1B0B179B6263}" type="datetimeFigureOut">
              <a:rPr lang="en-US" smtClean="0"/>
              <a:t>8/1/25</a:t>
            </a:fld>
            <a:endParaRPr lang="en-US"/>
          </a:p>
        </p:txBody>
      </p:sp>
      <p:sp>
        <p:nvSpPr>
          <p:cNvPr id="5" name="Footer Placeholder 4">
            <a:extLst>
              <a:ext uri="{FF2B5EF4-FFF2-40B4-BE49-F238E27FC236}">
                <a16:creationId xmlns:a16="http://schemas.microsoft.com/office/drawing/2014/main" id="{2DEB9FC7-A552-71C3-6223-5FA1C2C98E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9F46B9-DD61-7B76-B37A-6A5B7BE4523B}"/>
              </a:ext>
            </a:extLst>
          </p:cNvPr>
          <p:cNvSpPr>
            <a:spLocks noGrp="1"/>
          </p:cNvSpPr>
          <p:nvPr>
            <p:ph type="sldNum" sz="quarter" idx="12"/>
          </p:nvPr>
        </p:nvSpPr>
        <p:spPr/>
        <p:txBody>
          <a:bodyPr/>
          <a:lstStyle/>
          <a:p>
            <a:fld id="{0CD2CDC5-A61E-4D40-A35E-845652DF2CF2}" type="slidenum">
              <a:rPr lang="en-US" smtClean="0"/>
              <a:t>‹#›</a:t>
            </a:fld>
            <a:endParaRPr lang="en-US"/>
          </a:p>
        </p:txBody>
      </p:sp>
    </p:spTree>
    <p:extLst>
      <p:ext uri="{BB962C8B-B14F-4D97-AF65-F5344CB8AC3E}">
        <p14:creationId xmlns:p14="http://schemas.microsoft.com/office/powerpoint/2010/main" val="1465611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B70A59-1870-0ED3-6F3E-838D1E263E5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FFFB165-8680-8D77-3E20-955FBFA3516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294764-2A02-09FD-EBB4-1BF4B691F0B4}"/>
              </a:ext>
            </a:extLst>
          </p:cNvPr>
          <p:cNvSpPr>
            <a:spLocks noGrp="1"/>
          </p:cNvSpPr>
          <p:nvPr>
            <p:ph type="dt" sz="half" idx="10"/>
          </p:nvPr>
        </p:nvSpPr>
        <p:spPr/>
        <p:txBody>
          <a:bodyPr/>
          <a:lstStyle/>
          <a:p>
            <a:fld id="{6C0D32A7-D0A8-BB4F-AB90-1B0B179B6263}" type="datetimeFigureOut">
              <a:rPr lang="en-US" smtClean="0"/>
              <a:t>8/1/25</a:t>
            </a:fld>
            <a:endParaRPr lang="en-US"/>
          </a:p>
        </p:txBody>
      </p:sp>
      <p:sp>
        <p:nvSpPr>
          <p:cNvPr id="5" name="Footer Placeholder 4">
            <a:extLst>
              <a:ext uri="{FF2B5EF4-FFF2-40B4-BE49-F238E27FC236}">
                <a16:creationId xmlns:a16="http://schemas.microsoft.com/office/drawing/2014/main" id="{91AAE23C-1232-3DF4-5D7C-1FEA45F5C1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622A43-9410-C484-4B7F-D5E5615170EF}"/>
              </a:ext>
            </a:extLst>
          </p:cNvPr>
          <p:cNvSpPr>
            <a:spLocks noGrp="1"/>
          </p:cNvSpPr>
          <p:nvPr>
            <p:ph type="sldNum" sz="quarter" idx="12"/>
          </p:nvPr>
        </p:nvSpPr>
        <p:spPr/>
        <p:txBody>
          <a:bodyPr/>
          <a:lstStyle/>
          <a:p>
            <a:fld id="{0CD2CDC5-A61E-4D40-A35E-845652DF2CF2}" type="slidenum">
              <a:rPr lang="en-US" smtClean="0"/>
              <a:t>‹#›</a:t>
            </a:fld>
            <a:endParaRPr lang="en-US"/>
          </a:p>
        </p:txBody>
      </p:sp>
    </p:spTree>
    <p:extLst>
      <p:ext uri="{BB962C8B-B14F-4D97-AF65-F5344CB8AC3E}">
        <p14:creationId xmlns:p14="http://schemas.microsoft.com/office/powerpoint/2010/main" val="42790710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37_Пользовательский макет">
    <p:spTree>
      <p:nvGrpSpPr>
        <p:cNvPr id="1" name=""/>
        <p:cNvGrpSpPr/>
        <p:nvPr/>
      </p:nvGrpSpPr>
      <p:grpSpPr>
        <a:xfrm>
          <a:off x="0" y="0"/>
          <a:ext cx="0" cy="0"/>
          <a:chOff x="0" y="0"/>
          <a:chExt cx="0" cy="0"/>
        </a:xfrm>
      </p:grpSpPr>
      <p:sp>
        <p:nvSpPr>
          <p:cNvPr id="4" name="Рисунок 8"/>
          <p:cNvSpPr>
            <a:spLocks noGrp="1"/>
          </p:cNvSpPr>
          <p:nvPr>
            <p:ph type="pic" sz="quarter" idx="11"/>
          </p:nvPr>
        </p:nvSpPr>
        <p:spPr>
          <a:xfrm>
            <a:off x="4572737" y="2565784"/>
            <a:ext cx="3056363" cy="2006217"/>
          </a:xfrm>
          <a:prstGeom prst="rect">
            <a:avLst/>
          </a:prstGeom>
        </p:spPr>
        <p:txBody>
          <a:bodyPr/>
          <a:lstStyle/>
          <a:p>
            <a:endParaRPr lang="ru-RU" dirty="0"/>
          </a:p>
        </p:txBody>
      </p:sp>
      <p:sp>
        <p:nvSpPr>
          <p:cNvPr id="6" name="Рисунок 8"/>
          <p:cNvSpPr>
            <a:spLocks noGrp="1"/>
          </p:cNvSpPr>
          <p:nvPr>
            <p:ph type="pic" sz="quarter" idx="12"/>
          </p:nvPr>
        </p:nvSpPr>
        <p:spPr>
          <a:xfrm>
            <a:off x="1283625" y="2565784"/>
            <a:ext cx="3056363" cy="2006217"/>
          </a:xfrm>
          <a:prstGeom prst="rect">
            <a:avLst/>
          </a:prstGeom>
        </p:spPr>
        <p:txBody>
          <a:bodyPr/>
          <a:lstStyle/>
          <a:p>
            <a:endParaRPr lang="ru-RU" dirty="0"/>
          </a:p>
        </p:txBody>
      </p:sp>
      <p:sp>
        <p:nvSpPr>
          <p:cNvPr id="7" name="Рисунок 8"/>
          <p:cNvSpPr>
            <a:spLocks noGrp="1"/>
          </p:cNvSpPr>
          <p:nvPr>
            <p:ph type="pic" sz="quarter" idx="13"/>
          </p:nvPr>
        </p:nvSpPr>
        <p:spPr>
          <a:xfrm>
            <a:off x="7861846" y="2565784"/>
            <a:ext cx="3056363" cy="2006217"/>
          </a:xfrm>
          <a:prstGeom prst="rect">
            <a:avLst/>
          </a:prstGeom>
        </p:spPr>
        <p:txBody>
          <a:bodyPr/>
          <a:lstStyle/>
          <a:p>
            <a:endParaRPr lang="ru-RU" dirty="0"/>
          </a:p>
        </p:txBody>
      </p:sp>
    </p:spTree>
    <p:extLst>
      <p:ext uri="{BB962C8B-B14F-4D97-AF65-F5344CB8AC3E}">
        <p14:creationId xmlns:p14="http://schemas.microsoft.com/office/powerpoint/2010/main" val="3913023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F1255-8632-1C70-30B0-41130A0FF8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89D664A-5955-BEED-E080-DF2C8D8C207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FB71E4-38F2-E40E-55EC-BE3E09B80A30}"/>
              </a:ext>
            </a:extLst>
          </p:cNvPr>
          <p:cNvSpPr>
            <a:spLocks noGrp="1"/>
          </p:cNvSpPr>
          <p:nvPr>
            <p:ph type="dt" sz="half" idx="10"/>
          </p:nvPr>
        </p:nvSpPr>
        <p:spPr/>
        <p:txBody>
          <a:bodyPr/>
          <a:lstStyle/>
          <a:p>
            <a:fld id="{6C0D32A7-D0A8-BB4F-AB90-1B0B179B6263}" type="datetimeFigureOut">
              <a:rPr lang="en-US" smtClean="0"/>
              <a:t>8/1/25</a:t>
            </a:fld>
            <a:endParaRPr lang="en-US"/>
          </a:p>
        </p:txBody>
      </p:sp>
      <p:sp>
        <p:nvSpPr>
          <p:cNvPr id="5" name="Footer Placeholder 4">
            <a:extLst>
              <a:ext uri="{FF2B5EF4-FFF2-40B4-BE49-F238E27FC236}">
                <a16:creationId xmlns:a16="http://schemas.microsoft.com/office/drawing/2014/main" id="{9A7C08CF-FF55-2194-0628-26EEF2BF5E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37A4AC-A19B-0F12-FD86-F0ADA3B0C846}"/>
              </a:ext>
            </a:extLst>
          </p:cNvPr>
          <p:cNvSpPr>
            <a:spLocks noGrp="1"/>
          </p:cNvSpPr>
          <p:nvPr>
            <p:ph type="sldNum" sz="quarter" idx="12"/>
          </p:nvPr>
        </p:nvSpPr>
        <p:spPr/>
        <p:txBody>
          <a:bodyPr/>
          <a:lstStyle/>
          <a:p>
            <a:fld id="{0CD2CDC5-A61E-4D40-A35E-845652DF2CF2}" type="slidenum">
              <a:rPr lang="en-US" smtClean="0"/>
              <a:t>‹#›</a:t>
            </a:fld>
            <a:endParaRPr lang="en-US"/>
          </a:p>
        </p:txBody>
      </p:sp>
    </p:spTree>
    <p:extLst>
      <p:ext uri="{BB962C8B-B14F-4D97-AF65-F5344CB8AC3E}">
        <p14:creationId xmlns:p14="http://schemas.microsoft.com/office/powerpoint/2010/main" val="1424183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16BE0-116F-AC99-251D-ACB4E60DDC9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0BE48-91FB-48DE-A845-57F797AB86F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EF19BE0-4179-D51E-3E47-7D8B8EE143E7}"/>
              </a:ext>
            </a:extLst>
          </p:cNvPr>
          <p:cNvSpPr>
            <a:spLocks noGrp="1"/>
          </p:cNvSpPr>
          <p:nvPr>
            <p:ph type="dt" sz="half" idx="10"/>
          </p:nvPr>
        </p:nvSpPr>
        <p:spPr/>
        <p:txBody>
          <a:bodyPr/>
          <a:lstStyle/>
          <a:p>
            <a:fld id="{6C0D32A7-D0A8-BB4F-AB90-1B0B179B6263}" type="datetimeFigureOut">
              <a:rPr lang="en-US" smtClean="0"/>
              <a:t>8/1/25</a:t>
            </a:fld>
            <a:endParaRPr lang="en-US"/>
          </a:p>
        </p:txBody>
      </p:sp>
      <p:sp>
        <p:nvSpPr>
          <p:cNvPr id="5" name="Footer Placeholder 4">
            <a:extLst>
              <a:ext uri="{FF2B5EF4-FFF2-40B4-BE49-F238E27FC236}">
                <a16:creationId xmlns:a16="http://schemas.microsoft.com/office/drawing/2014/main" id="{527CC80B-5F7D-6C71-CEFE-66D28D3982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2790E4-B586-6314-C24D-B005D5DF7392}"/>
              </a:ext>
            </a:extLst>
          </p:cNvPr>
          <p:cNvSpPr>
            <a:spLocks noGrp="1"/>
          </p:cNvSpPr>
          <p:nvPr>
            <p:ph type="sldNum" sz="quarter" idx="12"/>
          </p:nvPr>
        </p:nvSpPr>
        <p:spPr/>
        <p:txBody>
          <a:bodyPr/>
          <a:lstStyle/>
          <a:p>
            <a:fld id="{0CD2CDC5-A61E-4D40-A35E-845652DF2CF2}" type="slidenum">
              <a:rPr lang="en-US" smtClean="0"/>
              <a:t>‹#›</a:t>
            </a:fld>
            <a:endParaRPr lang="en-US"/>
          </a:p>
        </p:txBody>
      </p:sp>
    </p:spTree>
    <p:extLst>
      <p:ext uri="{BB962C8B-B14F-4D97-AF65-F5344CB8AC3E}">
        <p14:creationId xmlns:p14="http://schemas.microsoft.com/office/powerpoint/2010/main" val="1826637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979EA-4481-5B17-ECDD-82D63071F18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14F217B-9B3F-4C81-4FD8-E5D178097A7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DC377DF-E9E7-5A03-638C-A47EFE3383C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3F0C586-4AD9-70B8-3C32-1F9DBE2EC9AA}"/>
              </a:ext>
            </a:extLst>
          </p:cNvPr>
          <p:cNvSpPr>
            <a:spLocks noGrp="1"/>
          </p:cNvSpPr>
          <p:nvPr>
            <p:ph type="dt" sz="half" idx="10"/>
          </p:nvPr>
        </p:nvSpPr>
        <p:spPr/>
        <p:txBody>
          <a:bodyPr/>
          <a:lstStyle/>
          <a:p>
            <a:fld id="{6C0D32A7-D0A8-BB4F-AB90-1B0B179B6263}" type="datetimeFigureOut">
              <a:rPr lang="en-US" smtClean="0"/>
              <a:t>8/1/25</a:t>
            </a:fld>
            <a:endParaRPr lang="en-US"/>
          </a:p>
        </p:txBody>
      </p:sp>
      <p:sp>
        <p:nvSpPr>
          <p:cNvPr id="6" name="Footer Placeholder 5">
            <a:extLst>
              <a:ext uri="{FF2B5EF4-FFF2-40B4-BE49-F238E27FC236}">
                <a16:creationId xmlns:a16="http://schemas.microsoft.com/office/drawing/2014/main" id="{4408E249-C25F-4A82-00EC-2415F6FE2A1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99BECB-C5DA-4432-E372-0D4F1AC25088}"/>
              </a:ext>
            </a:extLst>
          </p:cNvPr>
          <p:cNvSpPr>
            <a:spLocks noGrp="1"/>
          </p:cNvSpPr>
          <p:nvPr>
            <p:ph type="sldNum" sz="quarter" idx="12"/>
          </p:nvPr>
        </p:nvSpPr>
        <p:spPr/>
        <p:txBody>
          <a:bodyPr/>
          <a:lstStyle/>
          <a:p>
            <a:fld id="{0CD2CDC5-A61E-4D40-A35E-845652DF2CF2}" type="slidenum">
              <a:rPr lang="en-US" smtClean="0"/>
              <a:t>‹#›</a:t>
            </a:fld>
            <a:endParaRPr lang="en-US"/>
          </a:p>
        </p:txBody>
      </p:sp>
    </p:spTree>
    <p:extLst>
      <p:ext uri="{BB962C8B-B14F-4D97-AF65-F5344CB8AC3E}">
        <p14:creationId xmlns:p14="http://schemas.microsoft.com/office/powerpoint/2010/main" val="2236538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EC986-95C6-860C-8509-D8E86A7BBC7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E190F96-70B7-5682-0F4B-8F63727D99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368A43B-AE0A-EF6B-DB73-323FA356688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423474-4B70-E0C9-8326-BFA589B16E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A4B4A95-4D13-A20B-FD7F-6C54EF5BDB6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B2476F1-7FF3-A4C1-9801-B29ED2E8D2A3}"/>
              </a:ext>
            </a:extLst>
          </p:cNvPr>
          <p:cNvSpPr>
            <a:spLocks noGrp="1"/>
          </p:cNvSpPr>
          <p:nvPr>
            <p:ph type="dt" sz="half" idx="10"/>
          </p:nvPr>
        </p:nvSpPr>
        <p:spPr/>
        <p:txBody>
          <a:bodyPr/>
          <a:lstStyle/>
          <a:p>
            <a:fld id="{6C0D32A7-D0A8-BB4F-AB90-1B0B179B6263}" type="datetimeFigureOut">
              <a:rPr lang="en-US" smtClean="0"/>
              <a:t>8/1/25</a:t>
            </a:fld>
            <a:endParaRPr lang="en-US"/>
          </a:p>
        </p:txBody>
      </p:sp>
      <p:sp>
        <p:nvSpPr>
          <p:cNvPr id="8" name="Footer Placeholder 7">
            <a:extLst>
              <a:ext uri="{FF2B5EF4-FFF2-40B4-BE49-F238E27FC236}">
                <a16:creationId xmlns:a16="http://schemas.microsoft.com/office/drawing/2014/main" id="{3AB33A8B-0D56-54B7-48D1-DEBED4D85D1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B23E235-993E-F1F9-CD66-469F4B355A75}"/>
              </a:ext>
            </a:extLst>
          </p:cNvPr>
          <p:cNvSpPr>
            <a:spLocks noGrp="1"/>
          </p:cNvSpPr>
          <p:nvPr>
            <p:ph type="sldNum" sz="quarter" idx="12"/>
          </p:nvPr>
        </p:nvSpPr>
        <p:spPr/>
        <p:txBody>
          <a:bodyPr/>
          <a:lstStyle/>
          <a:p>
            <a:fld id="{0CD2CDC5-A61E-4D40-A35E-845652DF2CF2}" type="slidenum">
              <a:rPr lang="en-US" smtClean="0"/>
              <a:t>‹#›</a:t>
            </a:fld>
            <a:endParaRPr lang="en-US"/>
          </a:p>
        </p:txBody>
      </p:sp>
    </p:spTree>
    <p:extLst>
      <p:ext uri="{BB962C8B-B14F-4D97-AF65-F5344CB8AC3E}">
        <p14:creationId xmlns:p14="http://schemas.microsoft.com/office/powerpoint/2010/main" val="1655608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82EF-7D94-B2AE-0272-C861AFF4FDA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B456A21-3803-C2E7-86EE-11CC5489D157}"/>
              </a:ext>
            </a:extLst>
          </p:cNvPr>
          <p:cNvSpPr>
            <a:spLocks noGrp="1"/>
          </p:cNvSpPr>
          <p:nvPr>
            <p:ph type="dt" sz="half" idx="10"/>
          </p:nvPr>
        </p:nvSpPr>
        <p:spPr/>
        <p:txBody>
          <a:bodyPr/>
          <a:lstStyle/>
          <a:p>
            <a:fld id="{6C0D32A7-D0A8-BB4F-AB90-1B0B179B6263}" type="datetimeFigureOut">
              <a:rPr lang="en-US" smtClean="0"/>
              <a:t>8/1/25</a:t>
            </a:fld>
            <a:endParaRPr lang="en-US"/>
          </a:p>
        </p:txBody>
      </p:sp>
      <p:sp>
        <p:nvSpPr>
          <p:cNvPr id="4" name="Footer Placeholder 3">
            <a:extLst>
              <a:ext uri="{FF2B5EF4-FFF2-40B4-BE49-F238E27FC236}">
                <a16:creationId xmlns:a16="http://schemas.microsoft.com/office/drawing/2014/main" id="{1B29EE6A-8B0C-0D4E-E3D3-E41BF41F115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0959ED-8571-025F-8D96-5D736411E74F}"/>
              </a:ext>
            </a:extLst>
          </p:cNvPr>
          <p:cNvSpPr>
            <a:spLocks noGrp="1"/>
          </p:cNvSpPr>
          <p:nvPr>
            <p:ph type="sldNum" sz="quarter" idx="12"/>
          </p:nvPr>
        </p:nvSpPr>
        <p:spPr/>
        <p:txBody>
          <a:bodyPr/>
          <a:lstStyle/>
          <a:p>
            <a:fld id="{0CD2CDC5-A61E-4D40-A35E-845652DF2CF2}" type="slidenum">
              <a:rPr lang="en-US" smtClean="0"/>
              <a:t>‹#›</a:t>
            </a:fld>
            <a:endParaRPr lang="en-US"/>
          </a:p>
        </p:txBody>
      </p:sp>
    </p:spTree>
    <p:extLst>
      <p:ext uri="{BB962C8B-B14F-4D97-AF65-F5344CB8AC3E}">
        <p14:creationId xmlns:p14="http://schemas.microsoft.com/office/powerpoint/2010/main" val="1231284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3394F6-042B-140E-9200-57348F8CF9E7}"/>
              </a:ext>
            </a:extLst>
          </p:cNvPr>
          <p:cNvSpPr>
            <a:spLocks noGrp="1"/>
          </p:cNvSpPr>
          <p:nvPr>
            <p:ph type="dt" sz="half" idx="10"/>
          </p:nvPr>
        </p:nvSpPr>
        <p:spPr/>
        <p:txBody>
          <a:bodyPr/>
          <a:lstStyle/>
          <a:p>
            <a:fld id="{6C0D32A7-D0A8-BB4F-AB90-1B0B179B6263}" type="datetimeFigureOut">
              <a:rPr lang="en-US" smtClean="0"/>
              <a:t>8/1/25</a:t>
            </a:fld>
            <a:endParaRPr lang="en-US"/>
          </a:p>
        </p:txBody>
      </p:sp>
      <p:sp>
        <p:nvSpPr>
          <p:cNvPr id="3" name="Footer Placeholder 2">
            <a:extLst>
              <a:ext uri="{FF2B5EF4-FFF2-40B4-BE49-F238E27FC236}">
                <a16:creationId xmlns:a16="http://schemas.microsoft.com/office/drawing/2014/main" id="{8F163FC6-EF20-16B1-DB6E-C0D6A51CF8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E38EA29-0D1E-B03A-8D06-C9934839DB4F}"/>
              </a:ext>
            </a:extLst>
          </p:cNvPr>
          <p:cNvSpPr>
            <a:spLocks noGrp="1"/>
          </p:cNvSpPr>
          <p:nvPr>
            <p:ph type="sldNum" sz="quarter" idx="12"/>
          </p:nvPr>
        </p:nvSpPr>
        <p:spPr/>
        <p:txBody>
          <a:bodyPr/>
          <a:lstStyle/>
          <a:p>
            <a:fld id="{0CD2CDC5-A61E-4D40-A35E-845652DF2CF2}" type="slidenum">
              <a:rPr lang="en-US" smtClean="0"/>
              <a:t>‹#›</a:t>
            </a:fld>
            <a:endParaRPr lang="en-US"/>
          </a:p>
        </p:txBody>
      </p:sp>
    </p:spTree>
    <p:extLst>
      <p:ext uri="{BB962C8B-B14F-4D97-AF65-F5344CB8AC3E}">
        <p14:creationId xmlns:p14="http://schemas.microsoft.com/office/powerpoint/2010/main" val="755906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7ECD4-4A15-E16B-66FA-9F04CEFCD1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62EE4E8-3DC4-DCC9-CAE0-658DBA7B6F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57561C5-A170-3064-9FF4-5F521759AA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F55E2DB-1FF5-CDFB-A03D-03AE77DE51FF}"/>
              </a:ext>
            </a:extLst>
          </p:cNvPr>
          <p:cNvSpPr>
            <a:spLocks noGrp="1"/>
          </p:cNvSpPr>
          <p:nvPr>
            <p:ph type="dt" sz="half" idx="10"/>
          </p:nvPr>
        </p:nvSpPr>
        <p:spPr/>
        <p:txBody>
          <a:bodyPr/>
          <a:lstStyle/>
          <a:p>
            <a:fld id="{6C0D32A7-D0A8-BB4F-AB90-1B0B179B6263}" type="datetimeFigureOut">
              <a:rPr lang="en-US" smtClean="0"/>
              <a:t>8/1/25</a:t>
            </a:fld>
            <a:endParaRPr lang="en-US"/>
          </a:p>
        </p:txBody>
      </p:sp>
      <p:sp>
        <p:nvSpPr>
          <p:cNvPr id="6" name="Footer Placeholder 5">
            <a:extLst>
              <a:ext uri="{FF2B5EF4-FFF2-40B4-BE49-F238E27FC236}">
                <a16:creationId xmlns:a16="http://schemas.microsoft.com/office/drawing/2014/main" id="{B41F8B90-2EF7-DA42-50E0-056FC891BC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4697DE-256B-B9DC-F272-84ABA161C8D1}"/>
              </a:ext>
            </a:extLst>
          </p:cNvPr>
          <p:cNvSpPr>
            <a:spLocks noGrp="1"/>
          </p:cNvSpPr>
          <p:nvPr>
            <p:ph type="sldNum" sz="quarter" idx="12"/>
          </p:nvPr>
        </p:nvSpPr>
        <p:spPr/>
        <p:txBody>
          <a:bodyPr/>
          <a:lstStyle/>
          <a:p>
            <a:fld id="{0CD2CDC5-A61E-4D40-A35E-845652DF2CF2}" type="slidenum">
              <a:rPr lang="en-US" smtClean="0"/>
              <a:t>‹#›</a:t>
            </a:fld>
            <a:endParaRPr lang="en-US"/>
          </a:p>
        </p:txBody>
      </p:sp>
    </p:spTree>
    <p:extLst>
      <p:ext uri="{BB962C8B-B14F-4D97-AF65-F5344CB8AC3E}">
        <p14:creationId xmlns:p14="http://schemas.microsoft.com/office/powerpoint/2010/main" val="4136045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CD1DD-B17E-869F-AC51-1B34A6E708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165CC75-6BB0-4C0A-E131-549FF47853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2B23D45-8705-C41E-7A81-F6354B799A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6DA798-2886-36F5-65D6-E6B6217AFF70}"/>
              </a:ext>
            </a:extLst>
          </p:cNvPr>
          <p:cNvSpPr>
            <a:spLocks noGrp="1"/>
          </p:cNvSpPr>
          <p:nvPr>
            <p:ph type="dt" sz="half" idx="10"/>
          </p:nvPr>
        </p:nvSpPr>
        <p:spPr/>
        <p:txBody>
          <a:bodyPr/>
          <a:lstStyle/>
          <a:p>
            <a:fld id="{6C0D32A7-D0A8-BB4F-AB90-1B0B179B6263}" type="datetimeFigureOut">
              <a:rPr lang="en-US" smtClean="0"/>
              <a:t>8/1/25</a:t>
            </a:fld>
            <a:endParaRPr lang="en-US"/>
          </a:p>
        </p:txBody>
      </p:sp>
      <p:sp>
        <p:nvSpPr>
          <p:cNvPr id="6" name="Footer Placeholder 5">
            <a:extLst>
              <a:ext uri="{FF2B5EF4-FFF2-40B4-BE49-F238E27FC236}">
                <a16:creationId xmlns:a16="http://schemas.microsoft.com/office/drawing/2014/main" id="{CDF6C5C4-6AE8-F2D9-CB10-8B60E0C994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BCDA0E-A83E-1E3D-8944-22C2C7D13E84}"/>
              </a:ext>
            </a:extLst>
          </p:cNvPr>
          <p:cNvSpPr>
            <a:spLocks noGrp="1"/>
          </p:cNvSpPr>
          <p:nvPr>
            <p:ph type="sldNum" sz="quarter" idx="12"/>
          </p:nvPr>
        </p:nvSpPr>
        <p:spPr/>
        <p:txBody>
          <a:bodyPr/>
          <a:lstStyle/>
          <a:p>
            <a:fld id="{0CD2CDC5-A61E-4D40-A35E-845652DF2CF2}" type="slidenum">
              <a:rPr lang="en-US" smtClean="0"/>
              <a:t>‹#›</a:t>
            </a:fld>
            <a:endParaRPr lang="en-US"/>
          </a:p>
        </p:txBody>
      </p:sp>
    </p:spTree>
    <p:extLst>
      <p:ext uri="{BB962C8B-B14F-4D97-AF65-F5344CB8AC3E}">
        <p14:creationId xmlns:p14="http://schemas.microsoft.com/office/powerpoint/2010/main" val="19131740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AD4E12-7CE5-3CD7-736E-8E994A7935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9FA0EC2-D6DC-54B2-E14C-7F515EE12A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2D51CA-94DC-CABC-8DFA-5DDC3E1CE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C0D32A7-D0A8-BB4F-AB90-1B0B179B6263}" type="datetimeFigureOut">
              <a:rPr lang="en-US" smtClean="0"/>
              <a:t>8/1/25</a:t>
            </a:fld>
            <a:endParaRPr lang="en-US"/>
          </a:p>
        </p:txBody>
      </p:sp>
      <p:sp>
        <p:nvSpPr>
          <p:cNvPr id="5" name="Footer Placeholder 4">
            <a:extLst>
              <a:ext uri="{FF2B5EF4-FFF2-40B4-BE49-F238E27FC236}">
                <a16:creationId xmlns:a16="http://schemas.microsoft.com/office/drawing/2014/main" id="{F716DE2D-7323-B98F-38B9-86765E7DB8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086F714-A3ED-EEE1-D5A8-A4267610CD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CD2CDC5-A61E-4D40-A35E-845652DF2CF2}" type="slidenum">
              <a:rPr lang="en-US" smtClean="0"/>
              <a:t>‹#›</a:t>
            </a:fld>
            <a:endParaRPr lang="en-US"/>
          </a:p>
        </p:txBody>
      </p:sp>
    </p:spTree>
    <p:extLst>
      <p:ext uri="{BB962C8B-B14F-4D97-AF65-F5344CB8AC3E}">
        <p14:creationId xmlns:p14="http://schemas.microsoft.com/office/powerpoint/2010/main" val="9098552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image" Target="../media/image15.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image" Target="../media/image14.jpg"/><Relationship Id="rId5" Type="http://schemas.openxmlformats.org/officeDocument/2006/relationships/diagramQuickStyle" Target="../diagrams/quickStyle3.xml"/><Relationship Id="rId10" Type="http://schemas.openxmlformats.org/officeDocument/2006/relationships/image" Target="../media/image13.jpg"/><Relationship Id="rId4" Type="http://schemas.openxmlformats.org/officeDocument/2006/relationships/diagramLayout" Target="../diagrams/layout3.xml"/><Relationship Id="rId9"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7.png"/><Relationship Id="rId7" Type="http://schemas.openxmlformats.org/officeDocument/2006/relationships/diagramColors" Target="../diagrams/colors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jpg"/></Relationships>
</file>

<file path=ppt/slides/_rels/slide2.xml.rels><?xml version="1.0" encoding="UTF-8" standalone="yes"?>
<Relationships xmlns="http://schemas.openxmlformats.org/package/2006/relationships"><Relationship Id="rId2" Type="http://schemas.microsoft.com/office/2018/10/relationships/comments" Target="../comments/modernComment_128_0.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27.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5B0A1-347B-1672-B462-E6AC5E02D861}"/>
              </a:ext>
            </a:extLst>
          </p:cNvPr>
          <p:cNvSpPr>
            <a:spLocks noGrp="1"/>
          </p:cNvSpPr>
          <p:nvPr>
            <p:ph type="ctrTitle"/>
          </p:nvPr>
        </p:nvSpPr>
        <p:spPr/>
        <p:txBody>
          <a:bodyPr/>
          <a:lstStyle/>
          <a:p>
            <a:r>
              <a:rPr lang="en-US" dirty="0"/>
              <a:t>CORRECTIONS+HEALTH</a:t>
            </a:r>
          </a:p>
        </p:txBody>
      </p:sp>
      <p:sp>
        <p:nvSpPr>
          <p:cNvPr id="3" name="Subtitle 2">
            <a:extLst>
              <a:ext uri="{FF2B5EF4-FFF2-40B4-BE49-F238E27FC236}">
                <a16:creationId xmlns:a16="http://schemas.microsoft.com/office/drawing/2014/main" id="{ACC78332-3BD7-FFC7-8431-A501ABE7CA01}"/>
              </a:ext>
            </a:extLst>
          </p:cNvPr>
          <p:cNvSpPr>
            <a:spLocks noGrp="1"/>
          </p:cNvSpPr>
          <p:nvPr>
            <p:ph type="subTitle" idx="1"/>
          </p:nvPr>
        </p:nvSpPr>
        <p:spPr/>
        <p:txBody>
          <a:bodyPr/>
          <a:lstStyle/>
          <a:p>
            <a:r>
              <a:rPr lang="en-US" dirty="0"/>
              <a:t>FAYE S. TAXMAN, PH.D.</a:t>
            </a:r>
          </a:p>
          <a:p>
            <a:r>
              <a:rPr lang="en-US" dirty="0"/>
              <a:t>GEORGE MASON UNIVERSITY</a:t>
            </a:r>
          </a:p>
          <a:p>
            <a:r>
              <a:rPr lang="en-US" dirty="0"/>
              <a:t>FTAXMAN@GMU.EDU</a:t>
            </a:r>
          </a:p>
        </p:txBody>
      </p:sp>
    </p:spTree>
    <p:extLst>
      <p:ext uri="{BB962C8B-B14F-4D97-AF65-F5344CB8AC3E}">
        <p14:creationId xmlns:p14="http://schemas.microsoft.com/office/powerpoint/2010/main" val="1860963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828" y="512173"/>
            <a:ext cx="9602972" cy="681672"/>
          </a:xfrm>
        </p:spPr>
        <p:txBody>
          <a:bodyPr>
            <a:normAutofit fontScale="90000"/>
          </a:bodyPr>
          <a:lstStyle/>
          <a:p>
            <a:r>
              <a:rPr lang="en-US" sz="3600" dirty="0"/>
              <a:t> Addressing SDOH can affect STABILIZERS (Strengths) </a:t>
            </a:r>
          </a:p>
        </p:txBody>
      </p:sp>
      <p:sp>
        <p:nvSpPr>
          <p:cNvPr id="5" name="Slide Number Placeholder 4"/>
          <p:cNvSpPr>
            <a:spLocks noGrp="1"/>
          </p:cNvSpPr>
          <p:nvPr>
            <p:ph type="sldNum" sz="quarter" idx="12"/>
          </p:nvPr>
        </p:nvSpPr>
        <p:spPr/>
        <p:txBody>
          <a:bodyPr/>
          <a:lstStyle/>
          <a:p>
            <a:fld id="{5B32C074-B2F1-44D3-8EDA-17A9E5E21EED}" type="slidenum">
              <a:rPr lang="en-US" smtClean="0"/>
              <a:pPr/>
              <a:t>10</a:t>
            </a:fld>
            <a:endParaRPr lang="en-US" dirty="0"/>
          </a:p>
        </p:txBody>
      </p:sp>
      <p:sp>
        <p:nvSpPr>
          <p:cNvPr id="13" name="Slide Number Placeholder 3"/>
          <p:cNvSpPr txBox="1">
            <a:spLocks/>
          </p:cNvSpPr>
          <p:nvPr/>
        </p:nvSpPr>
        <p:spPr>
          <a:xfrm>
            <a:off x="9829800" y="6400800"/>
            <a:ext cx="762000" cy="365760"/>
          </a:xfrm>
          <a:prstGeom prst="rect">
            <a:avLst/>
          </a:prstGeom>
        </p:spPr>
        <p:txBody>
          <a:bodyPr vert="horz" rtlCol="0"/>
          <a:lstStyle>
            <a:defPPr>
              <a:defRPr lang="en-US"/>
            </a:defPPr>
            <a:lvl1pPr marL="0" algn="r" defTabSz="914400" rtl="0" eaLnBrk="1" latinLnBrk="0" hangingPunct="1">
              <a:defRPr kumimoji="0" sz="8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7D9781-8D2A-42BD-8740-102EB94759FB}" type="slidenum">
              <a:rPr lang="en-US" sz="1800">
                <a:solidFill>
                  <a:schemeClr val="tx1"/>
                </a:solidFill>
              </a:rPr>
              <a:pPr/>
              <a:t>10</a:t>
            </a:fld>
            <a:endParaRPr lang="en-US" sz="1800" dirty="0">
              <a:solidFill>
                <a:schemeClr val="tx1"/>
              </a:solidFill>
            </a:endParaRPr>
          </a:p>
        </p:txBody>
      </p:sp>
      <p:sp>
        <p:nvSpPr>
          <p:cNvPr id="17" name="Content Placeholder 3"/>
          <p:cNvSpPr txBox="1">
            <a:spLocks/>
          </p:cNvSpPr>
          <p:nvPr/>
        </p:nvSpPr>
        <p:spPr>
          <a:xfrm>
            <a:off x="5029200" y="2478919"/>
            <a:ext cx="5181600" cy="4379081"/>
          </a:xfrm>
          <a:prstGeom prst="rect">
            <a:avLst/>
          </a:prstGeom>
          <a:gradFill>
            <a:gsLst>
              <a:gs pos="0">
                <a:schemeClr val="lt2">
                  <a:tint val="78000"/>
                  <a:satMod val="220000"/>
                </a:schemeClr>
              </a:gs>
              <a:gs pos="100000">
                <a:schemeClr val="lt2">
                  <a:shade val="35000"/>
                  <a:satMod val="155000"/>
                </a:schemeClr>
              </a:gs>
            </a:gsLst>
            <a:path path="circle">
              <a:fillToRect l="50000" t="50000" r="50000" b="50000"/>
            </a:path>
          </a:gradFill>
          <a:ln>
            <a:solidFill>
              <a:schemeClr val="accent1"/>
            </a:solidFill>
          </a:ln>
        </p:spPr>
        <p:style>
          <a:lnRef idx="0">
            <a:scrgbClr r="0" g="0" b="0"/>
          </a:lnRef>
          <a:fillRef idx="1002">
            <a:schemeClr val="lt2"/>
          </a:fillRef>
          <a:effectRef idx="0">
            <a:scrgbClr r="0" g="0" b="0"/>
          </a:effectRef>
          <a:fontRef idx="major"/>
        </p:style>
        <p:txBody>
          <a:bodyPr>
            <a:no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j-lt"/>
                <a:ea typeface="+mj-ea"/>
                <a:cs typeface="+mj-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j-lt"/>
                <a:ea typeface="+mj-ea"/>
                <a:cs typeface="+mj-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j-lt"/>
                <a:ea typeface="+mj-ea"/>
                <a:cs typeface="+mj-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j-lt"/>
                <a:ea typeface="+mj-ea"/>
                <a:cs typeface="+mj-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j-lt"/>
                <a:ea typeface="+mj-ea"/>
                <a:cs typeface="+mj-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j-lt"/>
                <a:ea typeface="+mj-ea"/>
                <a:cs typeface="+mj-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j-lt"/>
                <a:ea typeface="+mj-ea"/>
                <a:cs typeface="+mj-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j-lt"/>
                <a:ea typeface="+mj-ea"/>
                <a:cs typeface="+mj-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j-lt"/>
                <a:ea typeface="+mj-ea"/>
                <a:cs typeface="+mj-cs"/>
              </a:defRPr>
            </a:lvl9pPr>
          </a:lstStyle>
          <a:p>
            <a:pPr marL="109728" indent="0">
              <a:spcBef>
                <a:spcPts val="200"/>
              </a:spcBef>
              <a:buNone/>
            </a:pPr>
            <a:r>
              <a:rPr lang="en-US" sz="2000" b="1" dirty="0"/>
              <a:t>Family Support:</a:t>
            </a:r>
            <a:r>
              <a:rPr lang="en-US" sz="2000" dirty="0"/>
              <a:t> Having positive relationships with family members. </a:t>
            </a:r>
          </a:p>
          <a:p>
            <a:pPr marL="0" indent="0">
              <a:spcBef>
                <a:spcPts val="200"/>
              </a:spcBef>
              <a:buNone/>
            </a:pPr>
            <a:endParaRPr lang="en-US" sz="2000" dirty="0"/>
          </a:p>
          <a:p>
            <a:pPr marL="109728" indent="0">
              <a:spcBef>
                <a:spcPts val="200"/>
              </a:spcBef>
              <a:buNone/>
            </a:pPr>
            <a:r>
              <a:rPr lang="en-US" sz="2000" b="1" dirty="0"/>
              <a:t>Education:</a:t>
            </a:r>
            <a:r>
              <a:rPr lang="en-US" sz="2000" dirty="0"/>
              <a:t> High school diploma or higher education.</a:t>
            </a:r>
            <a:br>
              <a:rPr lang="en-US" sz="2000" dirty="0"/>
            </a:br>
            <a:endParaRPr lang="en-US" sz="2000" dirty="0"/>
          </a:p>
          <a:p>
            <a:pPr marL="109728" indent="0">
              <a:spcBef>
                <a:spcPts val="200"/>
              </a:spcBef>
              <a:buNone/>
            </a:pPr>
            <a:r>
              <a:rPr lang="en-US" sz="2000" b="1" dirty="0"/>
              <a:t>Full-time Employment</a:t>
            </a:r>
            <a:r>
              <a:rPr lang="en-US" sz="2000" dirty="0"/>
              <a:t>: 30+ hours of work per week for a consistent period of time.</a:t>
            </a:r>
            <a:br>
              <a:rPr lang="en-US" sz="2000" dirty="0"/>
            </a:br>
            <a:endParaRPr lang="en-US" sz="2000" dirty="0"/>
          </a:p>
          <a:p>
            <a:pPr marL="109728" indent="0">
              <a:spcBef>
                <a:spcPts val="200"/>
              </a:spcBef>
              <a:buNone/>
            </a:pPr>
            <a:r>
              <a:rPr lang="en-US" sz="2000" b="1" dirty="0"/>
              <a:t>Lack of Criminal Networks: </a:t>
            </a:r>
            <a:r>
              <a:rPr lang="en-US" sz="2000" dirty="0"/>
              <a:t>No friend or family with criminal ties/history.</a:t>
            </a:r>
            <a:br>
              <a:rPr lang="en-US" sz="2000" dirty="0"/>
            </a:br>
            <a:endParaRPr lang="en-US" sz="2000" dirty="0"/>
          </a:p>
          <a:p>
            <a:pPr marL="109728" indent="0">
              <a:spcBef>
                <a:spcPts val="200"/>
              </a:spcBef>
              <a:buNone/>
            </a:pPr>
            <a:r>
              <a:rPr lang="en-US" sz="2000" b="1" dirty="0"/>
              <a:t>Stable Housing: </a:t>
            </a:r>
            <a:r>
              <a:rPr lang="en-US" sz="2000" dirty="0"/>
              <a:t>Not homeless/having a place to live</a:t>
            </a:r>
            <a:endParaRPr lang="en-US" sz="2000" b="1" dirty="0"/>
          </a:p>
        </p:txBody>
      </p:sp>
      <p:sp>
        <p:nvSpPr>
          <p:cNvPr id="15" name="Content Placeholder 2"/>
          <p:cNvSpPr txBox="1">
            <a:spLocks/>
          </p:cNvSpPr>
          <p:nvPr/>
        </p:nvSpPr>
        <p:spPr>
          <a:xfrm>
            <a:off x="1927510" y="1640720"/>
            <a:ext cx="8283289" cy="838199"/>
          </a:xfrm>
          <a:prstGeom prst="rect">
            <a:avLst/>
          </a:prstGeom>
        </p:spPr>
        <p:style>
          <a:lnRef idx="1">
            <a:schemeClr val="accent5"/>
          </a:lnRef>
          <a:fillRef idx="2">
            <a:schemeClr val="accent5"/>
          </a:fillRef>
          <a:effectRef idx="1">
            <a:schemeClr val="accent5"/>
          </a:effectRef>
          <a:fontRef idx="minor">
            <a:schemeClr val="dk1"/>
          </a:fontRef>
        </p:style>
        <p:txBody>
          <a:bodyPr vert="horz">
            <a:normAutofit fontScale="62500" lnSpcReduction="20000"/>
          </a:bodyPr>
          <a:lstStyle>
            <a:lvl1pPr marL="365760" indent="-256032" algn="l" rtl="0" eaLnBrk="1" latinLnBrk="0" hangingPunct="1">
              <a:spcBef>
                <a:spcPts val="300"/>
              </a:spcBef>
              <a:buClr>
                <a:schemeClr val="accent3"/>
              </a:buClr>
              <a:buFont typeface="Georgia"/>
              <a:buChar char="•"/>
              <a:defRPr kumimoji="0" sz="2800" kern="1200">
                <a:solidFill>
                  <a:schemeClr val="dk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dk1"/>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dk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dk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dk1"/>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dk1"/>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dk1"/>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dk1"/>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dk1"/>
                </a:solidFill>
                <a:latin typeface="+mn-lt"/>
                <a:ea typeface="+mn-ea"/>
                <a:cs typeface="+mn-cs"/>
              </a:defRPr>
            </a:lvl9pPr>
          </a:lstStyle>
          <a:p>
            <a:pPr marL="0" indent="0">
              <a:buNone/>
            </a:pPr>
            <a:endParaRPr lang="en-US" sz="2600" dirty="0"/>
          </a:p>
          <a:p>
            <a:pPr marL="0" indent="0" algn="ctr">
              <a:buNone/>
            </a:pPr>
            <a:r>
              <a:rPr lang="en-US" sz="3600" dirty="0"/>
              <a:t>Stabilizers are factors that increase the likelihood of success</a:t>
            </a:r>
          </a:p>
        </p:txBody>
      </p:sp>
      <p:pic>
        <p:nvPicPr>
          <p:cNvPr id="18" name="Content Placeholder 17"/>
          <p:cNvPicPr>
            <a:picLocks noGrp="1" noChangeAspect="1"/>
          </p:cNvPicPr>
          <p:nvPr>
            <p:ph idx="1"/>
          </p:nvPr>
        </p:nvPicPr>
        <p:blipFill>
          <a:blip r:embed="rId3">
            <a:alphaModFix amt="70000"/>
            <a:extLst>
              <a:ext uri="{28A0092B-C50C-407E-A947-70E740481C1C}">
                <a14:useLocalDpi xmlns:a14="http://schemas.microsoft.com/office/drawing/2010/main" val="0"/>
              </a:ext>
            </a:extLst>
          </a:blip>
          <a:stretch>
            <a:fillRect/>
          </a:stretch>
        </p:blipFill>
        <p:spPr>
          <a:xfrm>
            <a:off x="1927511" y="2478919"/>
            <a:ext cx="3101689" cy="2420736"/>
          </a:xfrm>
          <a:prstGeom prst="rect">
            <a:avLst/>
          </a:prstGeom>
        </p:spPr>
      </p:pic>
    </p:spTree>
    <p:extLst>
      <p:ext uri="{BB962C8B-B14F-4D97-AF65-F5344CB8AC3E}">
        <p14:creationId xmlns:p14="http://schemas.microsoft.com/office/powerpoint/2010/main" val="20979241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7B613-EBF6-7C4C-FB65-9F2D1D644376}"/>
              </a:ext>
            </a:extLst>
          </p:cNvPr>
          <p:cNvSpPr>
            <a:spLocks noGrp="1"/>
          </p:cNvSpPr>
          <p:nvPr>
            <p:ph type="title"/>
          </p:nvPr>
        </p:nvSpPr>
        <p:spPr/>
        <p:txBody>
          <a:bodyPr/>
          <a:lstStyle/>
          <a:p>
            <a:r>
              <a:rPr lang="en-US" dirty="0" err="1"/>
              <a:t>SDOH+Stabilizers+Destabilizers</a:t>
            </a:r>
            <a:r>
              <a:rPr lang="en-US" dirty="0"/>
              <a:t>:  What does this approach mean?</a:t>
            </a:r>
          </a:p>
        </p:txBody>
      </p:sp>
      <p:sp>
        <p:nvSpPr>
          <p:cNvPr id="3" name="Content Placeholder 2">
            <a:extLst>
              <a:ext uri="{FF2B5EF4-FFF2-40B4-BE49-F238E27FC236}">
                <a16:creationId xmlns:a16="http://schemas.microsoft.com/office/drawing/2014/main" id="{755BA1E1-A7C8-4D8E-942F-3637CA972156}"/>
              </a:ext>
            </a:extLst>
          </p:cNvPr>
          <p:cNvSpPr>
            <a:spLocks noGrp="1"/>
          </p:cNvSpPr>
          <p:nvPr>
            <p:ph idx="1"/>
          </p:nvPr>
        </p:nvSpPr>
        <p:spPr/>
        <p:txBody>
          <a:bodyPr/>
          <a:lstStyle/>
          <a:p>
            <a:r>
              <a:rPr lang="en-US" dirty="0"/>
              <a:t>Holistic approach, recognizing the role of different agencies</a:t>
            </a:r>
          </a:p>
          <a:p>
            <a:r>
              <a:rPr lang="en-US" dirty="0"/>
              <a:t>Reduce service silos—corrections and health do their ”thing” which can conflict, complement, or even create tension</a:t>
            </a:r>
          </a:p>
          <a:p>
            <a:r>
              <a:rPr lang="en-US" dirty="0"/>
              <a:t>Present unified set of goals</a:t>
            </a:r>
          </a:p>
          <a:p>
            <a:r>
              <a:rPr lang="en-US" dirty="0"/>
              <a:t>Recognizes that behavior change is multidimensional</a:t>
            </a:r>
          </a:p>
          <a:p>
            <a:r>
              <a:rPr lang="en-US" dirty="0"/>
              <a:t>Emphasize human capital development—increase citizenship and productivity</a:t>
            </a:r>
          </a:p>
          <a:p>
            <a:r>
              <a:rPr lang="en-US" dirty="0"/>
              <a:t>Emphasize social capital</a:t>
            </a:r>
          </a:p>
        </p:txBody>
      </p:sp>
    </p:spTree>
    <p:extLst>
      <p:ext uri="{BB962C8B-B14F-4D97-AF65-F5344CB8AC3E}">
        <p14:creationId xmlns:p14="http://schemas.microsoft.com/office/powerpoint/2010/main" val="272307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203" y="447188"/>
            <a:ext cx="10949795" cy="970450"/>
          </a:xfrm>
        </p:spPr>
        <p:txBody>
          <a:bodyPr>
            <a:normAutofit/>
          </a:bodyPr>
          <a:lstStyle/>
          <a:p>
            <a:pPr algn="ctr"/>
            <a:r>
              <a:rPr lang="en-US" b="1" dirty="0"/>
              <a:t>A Holistic Approach to Behavior Change</a:t>
            </a:r>
            <a:endParaRPr lang="en-US" dirty="0"/>
          </a:p>
        </p:txBody>
      </p:sp>
      <p:graphicFrame>
        <p:nvGraphicFramePr>
          <p:cNvPr id="4" name="Content Placeholder 3"/>
          <p:cNvGraphicFramePr>
            <a:graphicFrameLocks noGrp="1"/>
          </p:cNvGraphicFramePr>
          <p:nvPr>
            <p:ph idx="1"/>
          </p:nvPr>
        </p:nvGraphicFramePr>
        <p:xfrm>
          <a:off x="2081048" y="2007477"/>
          <a:ext cx="7683062" cy="38572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2"/>
          <p:cNvPicPr>
            <a:picLocks noChangeAspect="1" noChangeArrowheads="1"/>
          </p:cNvPicPr>
          <p:nvPr/>
        </p:nvPicPr>
        <p:blipFill>
          <a:blip r:embed="rId8"/>
          <a:srcRect/>
          <a:stretch>
            <a:fillRect/>
          </a:stretch>
        </p:blipFill>
        <p:spPr bwMode="auto">
          <a:xfrm>
            <a:off x="11046703" y="2595454"/>
            <a:ext cx="434963" cy="493342"/>
          </a:xfrm>
          <a:prstGeom prst="rect">
            <a:avLst/>
          </a:prstGeom>
          <a:noFill/>
          <a:ln w="9525">
            <a:solidFill>
              <a:srgbClr val="800000"/>
            </a:solidFill>
            <a:miter lim="800000"/>
            <a:headEnd/>
            <a:tailEnd/>
          </a:ln>
          <a:effectLst/>
        </p:spPr>
      </p:pic>
      <p:graphicFrame>
        <p:nvGraphicFramePr>
          <p:cNvPr id="21" name="Table 20"/>
          <p:cNvGraphicFramePr>
            <a:graphicFrameLocks noGrp="1"/>
          </p:cNvGraphicFramePr>
          <p:nvPr/>
        </p:nvGraphicFramePr>
        <p:xfrm>
          <a:off x="1716328" y="2242575"/>
          <a:ext cx="2575035" cy="2492300"/>
        </p:xfrm>
        <a:graphic>
          <a:graphicData uri="http://schemas.openxmlformats.org/drawingml/2006/table">
            <a:tbl>
              <a:tblPr bandRow="1">
                <a:tableStyleId>{5C22544A-7EE6-4342-B048-85BDC9FD1C3A}</a:tableStyleId>
              </a:tblPr>
              <a:tblGrid>
                <a:gridCol w="2575035">
                  <a:extLst>
                    <a:ext uri="{9D8B030D-6E8A-4147-A177-3AD203B41FA5}">
                      <a16:colId xmlns:a16="http://schemas.microsoft.com/office/drawing/2014/main" val="558905888"/>
                    </a:ext>
                  </a:extLst>
                </a:gridCol>
              </a:tblGrid>
              <a:tr h="951694">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a:solidFill>
                            <a:schemeClr val="tx1"/>
                          </a:solidFill>
                        </a:rPr>
                        <a:t>Quality programming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3956805"/>
                  </a:ext>
                </a:extLst>
              </a:tr>
              <a:tr h="817498">
                <a:tc>
                  <a:txBody>
                    <a:bodyPr/>
                    <a:lstStyle/>
                    <a:p>
                      <a:r>
                        <a:rPr lang="en-US" b="1" baseline="0" dirty="0">
                          <a:solidFill>
                            <a:schemeClr val="tx1"/>
                          </a:solidFill>
                        </a:rPr>
                        <a:t>Treatment matching</a:t>
                      </a:r>
                      <a:endParaRPr lang="en-US" b="1"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60716847"/>
                  </a:ext>
                </a:extLst>
              </a:tr>
              <a:tr h="723108">
                <a:tc>
                  <a:txBody>
                    <a:bodyPr/>
                    <a:lstStyle/>
                    <a:p>
                      <a:r>
                        <a:rPr lang="en-US" b="1" dirty="0">
                          <a:solidFill>
                            <a:schemeClr val="tx1"/>
                          </a:solidFill>
                        </a:rPr>
                        <a:t>Sufficient dosage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39520545"/>
                  </a:ext>
                </a:extLst>
              </a:tr>
            </a:tbl>
          </a:graphicData>
        </a:graphic>
      </p:graphicFrame>
      <p:pic>
        <p:nvPicPr>
          <p:cNvPr id="23" name="Picture 22"/>
          <p:cNvPicPr>
            <a:picLocks noChangeAspect="1"/>
          </p:cNvPicPr>
          <p:nvPr/>
        </p:nvPicPr>
        <p:blipFill>
          <a:blip r:embed="rId9"/>
          <a:stretch>
            <a:fillRect/>
          </a:stretch>
        </p:blipFill>
        <p:spPr>
          <a:xfrm>
            <a:off x="432203" y="3204779"/>
            <a:ext cx="1117545" cy="798645"/>
          </a:xfrm>
          <a:prstGeom prst="rect">
            <a:avLst/>
          </a:prstGeom>
        </p:spPr>
      </p:pic>
      <p:pic>
        <p:nvPicPr>
          <p:cNvPr id="24" name="Picture 23" descr="Fotografía para principiantes: El mundo de la fotografía."/>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32203" y="2233639"/>
            <a:ext cx="1117545" cy="885960"/>
          </a:xfrm>
          <a:prstGeom prst="rect">
            <a:avLst/>
          </a:prstGeom>
        </p:spPr>
      </p:pic>
      <p:pic>
        <p:nvPicPr>
          <p:cNvPr id="25" name="Picture 24" descr="LOUNGE EMPREENDEDOR: NEGÓCIOS INCLUSIVOS"/>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32203" y="4083436"/>
            <a:ext cx="1117545" cy="866061"/>
          </a:xfrm>
          <a:prstGeom prst="rect">
            <a:avLst/>
          </a:prstGeom>
        </p:spPr>
      </p:pic>
      <p:graphicFrame>
        <p:nvGraphicFramePr>
          <p:cNvPr id="20" name="Table 19"/>
          <p:cNvGraphicFramePr>
            <a:graphicFrameLocks noGrp="1"/>
          </p:cNvGraphicFramePr>
          <p:nvPr/>
        </p:nvGraphicFramePr>
        <p:xfrm>
          <a:off x="2139479" y="5349219"/>
          <a:ext cx="3088558" cy="1540606"/>
        </p:xfrm>
        <a:graphic>
          <a:graphicData uri="http://schemas.openxmlformats.org/drawingml/2006/table">
            <a:tbl>
              <a:tblPr bandRow="1">
                <a:tableStyleId>{5C22544A-7EE6-4342-B048-85BDC9FD1C3A}</a:tableStyleId>
              </a:tblPr>
              <a:tblGrid>
                <a:gridCol w="3088558">
                  <a:extLst>
                    <a:ext uri="{9D8B030D-6E8A-4147-A177-3AD203B41FA5}">
                      <a16:colId xmlns:a16="http://schemas.microsoft.com/office/drawing/2014/main" val="558905888"/>
                    </a:ext>
                  </a:extLst>
                </a:gridCol>
              </a:tblGrid>
              <a:tr h="817498">
                <a:tc>
                  <a:txBody>
                    <a:bodyPr/>
                    <a:lstStyle/>
                    <a:p>
                      <a:pPr algn="r"/>
                      <a:r>
                        <a:rPr lang="en-US" b="1" dirty="0">
                          <a:solidFill>
                            <a:schemeClr val="tx1"/>
                          </a:solidFill>
                        </a:rPr>
                        <a:t>Ensure  capacity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60716847"/>
                  </a:ext>
                </a:extLst>
              </a:tr>
              <a:tr h="723108">
                <a:tc>
                  <a:txBody>
                    <a:bodyPr/>
                    <a:lstStyle/>
                    <a:p>
                      <a:pPr algn="r"/>
                      <a:r>
                        <a:rPr lang="en-US" b="1" dirty="0">
                          <a:solidFill>
                            <a:schemeClr val="tx1"/>
                          </a:solidFill>
                        </a:rPr>
                        <a:t>Enhance communication between</a:t>
                      </a:r>
                      <a:r>
                        <a:rPr lang="en-US" b="1" baseline="0" dirty="0">
                          <a:solidFill>
                            <a:schemeClr val="tx1"/>
                          </a:solidFill>
                        </a:rPr>
                        <a:t> systems</a:t>
                      </a:r>
                      <a:endParaRPr lang="en-US" b="1"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39520545"/>
                  </a:ext>
                </a:extLst>
              </a:tr>
            </a:tbl>
          </a:graphicData>
        </a:graphic>
      </p:graphicFrame>
      <p:graphicFrame>
        <p:nvGraphicFramePr>
          <p:cNvPr id="22" name="Table 21"/>
          <p:cNvGraphicFramePr>
            <a:graphicFrameLocks noGrp="1"/>
          </p:cNvGraphicFramePr>
          <p:nvPr/>
        </p:nvGraphicFramePr>
        <p:xfrm>
          <a:off x="6820441" y="5285037"/>
          <a:ext cx="3250699" cy="1540606"/>
        </p:xfrm>
        <a:graphic>
          <a:graphicData uri="http://schemas.openxmlformats.org/drawingml/2006/table">
            <a:tbl>
              <a:tblPr bandRow="1">
                <a:tableStyleId>{5C22544A-7EE6-4342-B048-85BDC9FD1C3A}</a:tableStyleId>
              </a:tblPr>
              <a:tblGrid>
                <a:gridCol w="3250699">
                  <a:extLst>
                    <a:ext uri="{9D8B030D-6E8A-4147-A177-3AD203B41FA5}">
                      <a16:colId xmlns:a16="http://schemas.microsoft.com/office/drawing/2014/main" val="558905888"/>
                    </a:ext>
                  </a:extLst>
                </a:gridCol>
              </a:tblGrid>
              <a:tr h="817498">
                <a:tc>
                  <a:txBody>
                    <a:bodyPr/>
                    <a:lstStyle/>
                    <a:p>
                      <a:r>
                        <a:rPr lang="en-US" b="1" dirty="0">
                          <a:solidFill>
                            <a:schemeClr val="tx1"/>
                          </a:solidFill>
                        </a:rPr>
                        <a:t>Data tracking systems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60716847"/>
                  </a:ext>
                </a:extLst>
              </a:tr>
              <a:tr h="723108">
                <a:tc>
                  <a:txBody>
                    <a:bodyPr/>
                    <a:lstStyle/>
                    <a:p>
                      <a:r>
                        <a:rPr lang="en-US" b="1" dirty="0">
                          <a:solidFill>
                            <a:schemeClr val="tx1"/>
                          </a:solidFill>
                        </a:rPr>
                        <a:t>Shared knowledge about provider networks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39520545"/>
                  </a:ext>
                </a:extLst>
              </a:tr>
            </a:tbl>
          </a:graphicData>
        </a:graphic>
      </p:graphicFrame>
      <p:pic>
        <p:nvPicPr>
          <p:cNvPr id="3" name="Picture 2" descr="Gestione strumenti di comunicazione interna – Progetto ..."/>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286468" y="5864773"/>
            <a:ext cx="1527103" cy="960243"/>
          </a:xfrm>
          <a:prstGeom prst="rect">
            <a:avLst/>
          </a:prstGeom>
        </p:spPr>
      </p:pic>
      <p:sp>
        <p:nvSpPr>
          <p:cNvPr id="16" name="Slide Number Placeholder 15">
            <a:extLst>
              <a:ext uri="{FF2B5EF4-FFF2-40B4-BE49-F238E27FC236}">
                <a16:creationId xmlns:a16="http://schemas.microsoft.com/office/drawing/2014/main" id="{16799E92-5CDA-AA41-8CC5-E78E05D5FFBA}"/>
              </a:ext>
            </a:extLst>
          </p:cNvPr>
          <p:cNvSpPr>
            <a:spLocks noGrp="1"/>
          </p:cNvSpPr>
          <p:nvPr>
            <p:ph type="sldNum" sz="quarter" idx="12"/>
          </p:nvPr>
        </p:nvSpPr>
        <p:spPr/>
        <p:txBody>
          <a:bodyPr/>
          <a:lstStyle/>
          <a:p>
            <a:fld id="{59E42773-A237-C544-A7C7-4DB9D156318C}" type="slidenum">
              <a:rPr lang="en-US" smtClean="0"/>
              <a:t>12</a:t>
            </a:fld>
            <a:endParaRPr lang="en-US" dirty="0"/>
          </a:p>
        </p:txBody>
      </p:sp>
      <p:sp>
        <p:nvSpPr>
          <p:cNvPr id="26" name="TextBox 25">
            <a:extLst>
              <a:ext uri="{FF2B5EF4-FFF2-40B4-BE49-F238E27FC236}">
                <a16:creationId xmlns:a16="http://schemas.microsoft.com/office/drawing/2014/main" id="{564666DD-38DA-9B41-8C80-8F590F541AF9}"/>
              </a:ext>
            </a:extLst>
          </p:cNvPr>
          <p:cNvSpPr txBox="1"/>
          <p:nvPr/>
        </p:nvSpPr>
        <p:spPr>
          <a:xfrm>
            <a:off x="7991061" y="2596379"/>
            <a:ext cx="2836867" cy="369332"/>
          </a:xfrm>
          <a:prstGeom prst="rect">
            <a:avLst/>
          </a:prstGeom>
          <a:noFill/>
        </p:spPr>
        <p:txBody>
          <a:bodyPr wrap="none" rtlCol="0">
            <a:spAutoFit/>
          </a:bodyPr>
          <a:lstStyle/>
          <a:p>
            <a:r>
              <a:rPr lang="en-US" b="1" dirty="0"/>
              <a:t>Various Types of Individuals</a:t>
            </a:r>
          </a:p>
        </p:txBody>
      </p:sp>
      <p:sp>
        <p:nvSpPr>
          <p:cNvPr id="28" name="TextBox 27">
            <a:extLst>
              <a:ext uri="{FF2B5EF4-FFF2-40B4-BE49-F238E27FC236}">
                <a16:creationId xmlns:a16="http://schemas.microsoft.com/office/drawing/2014/main" id="{65149683-D264-C54A-A59F-786E115740D4}"/>
              </a:ext>
            </a:extLst>
          </p:cNvPr>
          <p:cNvSpPr txBox="1"/>
          <p:nvPr/>
        </p:nvSpPr>
        <p:spPr>
          <a:xfrm>
            <a:off x="7991061" y="3259951"/>
            <a:ext cx="2840829" cy="1754326"/>
          </a:xfrm>
          <a:prstGeom prst="rect">
            <a:avLst/>
          </a:prstGeom>
          <a:noFill/>
        </p:spPr>
        <p:txBody>
          <a:bodyPr wrap="square" rtlCol="0">
            <a:spAutoFit/>
          </a:bodyPr>
          <a:lstStyle/>
          <a:p>
            <a:r>
              <a:rPr lang="en-US" b="1" dirty="0"/>
              <a:t>Tailoring to the Individual </a:t>
            </a:r>
          </a:p>
          <a:p>
            <a:endParaRPr lang="en-US" b="1" dirty="0"/>
          </a:p>
          <a:p>
            <a:r>
              <a:rPr lang="en-US" b="1" dirty="0"/>
              <a:t>Staffing</a:t>
            </a:r>
          </a:p>
          <a:p>
            <a:endParaRPr lang="en-US" b="1" dirty="0"/>
          </a:p>
          <a:p>
            <a:r>
              <a:rPr lang="en-US" b="1" dirty="0"/>
              <a:t>Implementation</a:t>
            </a:r>
          </a:p>
          <a:p>
            <a:endParaRPr lang="en-US" b="1" dirty="0"/>
          </a:p>
        </p:txBody>
      </p:sp>
    </p:spTree>
    <p:extLst>
      <p:ext uri="{BB962C8B-B14F-4D97-AF65-F5344CB8AC3E}">
        <p14:creationId xmlns:p14="http://schemas.microsoft.com/office/powerpoint/2010/main" val="864319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B2F6F-15F1-E525-2FA5-EFEBDD8B07A3}"/>
              </a:ext>
            </a:extLst>
          </p:cNvPr>
          <p:cNvSpPr>
            <a:spLocks noGrp="1"/>
          </p:cNvSpPr>
          <p:nvPr>
            <p:ph type="title"/>
          </p:nvPr>
        </p:nvSpPr>
        <p:spPr/>
        <p:txBody>
          <a:bodyPr/>
          <a:lstStyle/>
          <a:p>
            <a:r>
              <a:rPr lang="en-US" dirty="0"/>
              <a:t>Seamless System of Care</a:t>
            </a:r>
          </a:p>
        </p:txBody>
      </p:sp>
      <p:graphicFrame>
        <p:nvGraphicFramePr>
          <p:cNvPr id="4" name="Content Placeholder 3">
            <a:extLst>
              <a:ext uri="{FF2B5EF4-FFF2-40B4-BE49-F238E27FC236}">
                <a16:creationId xmlns:a16="http://schemas.microsoft.com/office/drawing/2014/main" id="{E771DDDF-8904-7F72-5225-838933FEBF4B}"/>
              </a:ext>
            </a:extLst>
          </p:cNvPr>
          <p:cNvGraphicFramePr>
            <a:graphicFrameLocks noGrp="1"/>
          </p:cNvGraphicFramePr>
          <p:nvPr>
            <p:ph idx="1"/>
            <p:extLst>
              <p:ext uri="{D42A27DB-BD31-4B8C-83A1-F6EECF244321}">
                <p14:modId xmlns:p14="http://schemas.microsoft.com/office/powerpoint/2010/main" val="10543328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552055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E73F044-FFDD-FCA5-EE9D-98226FBC4444}"/>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Peer Supports  </a:t>
            </a:r>
          </a:p>
        </p:txBody>
      </p:sp>
      <p:sp>
        <p:nvSpPr>
          <p:cNvPr id="3" name="Content Placeholder 2">
            <a:extLst>
              <a:ext uri="{FF2B5EF4-FFF2-40B4-BE49-F238E27FC236}">
                <a16:creationId xmlns:a16="http://schemas.microsoft.com/office/drawing/2014/main" id="{C459E790-26D5-76B0-785E-93C0FA435B0B}"/>
              </a:ext>
            </a:extLst>
          </p:cNvPr>
          <p:cNvSpPr>
            <a:spLocks noGrp="1"/>
          </p:cNvSpPr>
          <p:nvPr>
            <p:ph idx="1"/>
          </p:nvPr>
        </p:nvSpPr>
        <p:spPr>
          <a:xfrm>
            <a:off x="4367695" y="649480"/>
            <a:ext cx="6997911" cy="5546047"/>
          </a:xfrm>
        </p:spPr>
        <p:txBody>
          <a:bodyPr anchor="ctr">
            <a:normAutofit fontScale="85000" lnSpcReduction="10000"/>
          </a:bodyPr>
          <a:lstStyle/>
          <a:p>
            <a:pPr marL="173038" indent="-173038">
              <a:buFont typeface="Arial" panose="020B0604020202020204" pitchFamily="34" charset="0"/>
              <a:buChar char="•"/>
            </a:pPr>
            <a:r>
              <a:rPr lang="en-US" sz="2400" dirty="0"/>
              <a:t>Peer supports are people with lived experience to augment the officers </a:t>
            </a:r>
          </a:p>
          <a:p>
            <a:pPr marL="173038" indent="-173038"/>
            <a:r>
              <a:rPr lang="en-US" sz="2400" dirty="0"/>
              <a:t>Support strategies used in individual supervision sessions, group consultations, and training session increased psychological safety, peer connection, skill building, and emotional resilience</a:t>
            </a:r>
          </a:p>
          <a:p>
            <a:pPr marL="173038" indent="-173038">
              <a:buFont typeface="Arial" panose="020B0604020202020204" pitchFamily="34" charset="0"/>
              <a:buChar char="•"/>
            </a:pPr>
            <a:r>
              <a:rPr lang="en-US" sz="2400" dirty="0"/>
              <a:t>Recognition of PRCs as professionals is essential</a:t>
            </a:r>
          </a:p>
          <a:p>
            <a:pPr marL="173038" indent="-173038">
              <a:buFont typeface="Arial" panose="020B0604020202020204" pitchFamily="34" charset="0"/>
              <a:buChar char="•"/>
            </a:pPr>
            <a:r>
              <a:rPr lang="en-US" sz="2400" dirty="0"/>
              <a:t>Peer navigation has been empirically supported for Mental Health and HIV linkage facilitation and other key recovery outcomes. Less empirical work has been done for OUD patients and outcomes. </a:t>
            </a:r>
          </a:p>
          <a:p>
            <a:pPr marL="630238" lvl="1" indent="-173038"/>
            <a:r>
              <a:rPr lang="en-US" dirty="0"/>
              <a:t>Peer Recovery Coaches (PRCs) decreased time to MOUD initiation by nearly 60 days for patients discharged from the ED following non-fatal overdose. </a:t>
            </a:r>
          </a:p>
          <a:p>
            <a:pPr marL="173038" indent="-173038">
              <a:buFont typeface="Arial" panose="020B0604020202020204" pitchFamily="34" charset="0"/>
              <a:buChar char="•"/>
            </a:pPr>
            <a:r>
              <a:rPr lang="en-US" sz="2400" dirty="0"/>
              <a:t>Informal teleconference meetings can support the implementation of peer support services for opioid overdose patients in emergency departments, by allowing health service workers of different organizations to regularly engage experts and each other during implementation.</a:t>
            </a:r>
          </a:p>
          <a:p>
            <a:pPr marL="0" indent="0">
              <a:buNone/>
            </a:pPr>
            <a:endParaRPr lang="en-US" sz="1700" dirty="0"/>
          </a:p>
        </p:txBody>
      </p:sp>
    </p:spTree>
    <p:extLst>
      <p:ext uri="{BB962C8B-B14F-4D97-AF65-F5344CB8AC3E}">
        <p14:creationId xmlns:p14="http://schemas.microsoft.com/office/powerpoint/2010/main" val="28642432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003BEE-1826-F930-3BDE-29FC7D1F1F81}"/>
              </a:ext>
            </a:extLst>
          </p:cNvPr>
          <p:cNvSpPr>
            <a:spLocks noGrp="1"/>
          </p:cNvSpPr>
          <p:nvPr>
            <p:ph type="title"/>
          </p:nvPr>
        </p:nvSpPr>
        <p:spPr>
          <a:xfrm>
            <a:off x="1136397" y="502020"/>
            <a:ext cx="5323715" cy="1642970"/>
          </a:xfrm>
        </p:spPr>
        <p:txBody>
          <a:bodyPr vert="horz" lIns="91440" tIns="45720" rIns="91440" bIns="45720" rtlCol="0" anchor="b">
            <a:normAutofit/>
          </a:bodyPr>
          <a:lstStyle/>
          <a:p>
            <a:r>
              <a:rPr lang="en-US" sz="4000" kern="1200">
                <a:solidFill>
                  <a:schemeClr val="tx1"/>
                </a:solidFill>
                <a:latin typeface="+mj-lt"/>
                <a:ea typeface="+mj-ea"/>
                <a:cs typeface="+mj-cs"/>
              </a:rPr>
              <a:t>Peer Supports</a:t>
            </a:r>
          </a:p>
        </p:txBody>
      </p:sp>
      <p:sp>
        <p:nvSpPr>
          <p:cNvPr id="3" name="Content Placeholder 2">
            <a:extLst>
              <a:ext uri="{FF2B5EF4-FFF2-40B4-BE49-F238E27FC236}">
                <a16:creationId xmlns:a16="http://schemas.microsoft.com/office/drawing/2014/main" id="{911818A4-7808-DF26-8303-4BA2997995F3}"/>
              </a:ext>
            </a:extLst>
          </p:cNvPr>
          <p:cNvSpPr>
            <a:spLocks noGrp="1"/>
          </p:cNvSpPr>
          <p:nvPr>
            <p:ph idx="1"/>
          </p:nvPr>
        </p:nvSpPr>
        <p:spPr>
          <a:xfrm>
            <a:off x="467923" y="4713011"/>
            <a:ext cx="4335897" cy="1164227"/>
          </a:xfrm>
        </p:spPr>
        <p:txBody>
          <a:bodyPr vert="horz" lIns="91440" tIns="45720" rIns="91440" bIns="45720" rtlCol="0" anchor="t">
            <a:normAutofit fontScale="92500"/>
          </a:bodyPr>
          <a:lstStyle/>
          <a:p>
            <a:r>
              <a:rPr lang="en-US" sz="1400" dirty="0"/>
              <a:t>Hogue, A., Satcher, M. F., </a:t>
            </a:r>
            <a:r>
              <a:rPr lang="en-US" sz="1400" dirty="0" err="1"/>
              <a:t>Drazdowski</a:t>
            </a:r>
            <a:r>
              <a:rPr lang="en-US" sz="1400" dirty="0"/>
              <a:t>, T. K., Hagaman, A., Hibbard, P. F., Sheidow, A. J., ... &amp; Stein, L. A. R. (2024). Linkage facilitation services for opioid use disorder: Taxonomy of facilitation practitioners, goals, and activities. </a:t>
            </a:r>
            <a:r>
              <a:rPr lang="en-US" sz="1400" i="1" dirty="0"/>
              <a:t>Journal of substance use and addiction treatment</a:t>
            </a:r>
            <a:r>
              <a:rPr lang="en-US" sz="1400" dirty="0"/>
              <a:t>, </a:t>
            </a:r>
            <a:r>
              <a:rPr lang="en-US" sz="1400" i="1" dirty="0"/>
              <a:t>157</a:t>
            </a:r>
            <a:r>
              <a:rPr lang="en-US" sz="1400" dirty="0"/>
              <a:t>, 209217.</a:t>
            </a:r>
          </a:p>
          <a:p>
            <a:endParaRPr lang="en-US" sz="2000" dirty="0"/>
          </a:p>
        </p:txBody>
      </p:sp>
      <p:sp>
        <p:nvSpPr>
          <p:cNvPr id="26" name="Rectangle 25">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745725D0-860E-4F80-8DA8-C9EE46226C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7308" y="318655"/>
            <a:ext cx="6169566" cy="6428509"/>
          </a:xfrm>
          <a:prstGeom prst="rect">
            <a:avLst/>
          </a:prstGeom>
        </p:spPr>
      </p:pic>
    </p:spTree>
    <p:extLst>
      <p:ext uri="{BB962C8B-B14F-4D97-AF65-F5344CB8AC3E}">
        <p14:creationId xmlns:p14="http://schemas.microsoft.com/office/powerpoint/2010/main" val="632017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967154"/>
          </a:xfrm>
        </p:spPr>
        <p:txBody>
          <a:bodyPr>
            <a:normAutofit/>
          </a:bodyPr>
          <a:lstStyle/>
          <a:p>
            <a:r>
              <a:rPr lang="en-US" sz="3600" dirty="0"/>
              <a:t>Role of Incentives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14329" y="304948"/>
            <a:ext cx="1109397" cy="1109397"/>
          </a:xfrm>
          <a:prstGeom prst="rect">
            <a:avLst/>
          </a:prstGeom>
        </p:spPr>
      </p:pic>
      <p:sp>
        <p:nvSpPr>
          <p:cNvPr id="7" name="Slide Number Placeholder 6"/>
          <p:cNvSpPr>
            <a:spLocks noGrp="1"/>
          </p:cNvSpPr>
          <p:nvPr>
            <p:ph type="sldNum" sz="quarter" idx="12"/>
          </p:nvPr>
        </p:nvSpPr>
        <p:spPr/>
        <p:txBody>
          <a:bodyPr/>
          <a:lstStyle/>
          <a:p>
            <a:fld id="{847287A6-3E13-C149-9325-7F1805001A43}" type="slidenum">
              <a:rPr lang="en-US" smtClean="0"/>
              <a:t>16</a:t>
            </a:fld>
            <a:endParaRPr lang="en-US" dirty="0"/>
          </a:p>
        </p:txBody>
      </p:sp>
      <p:sp>
        <p:nvSpPr>
          <p:cNvPr id="9" name="Content Placeholder 8"/>
          <p:cNvSpPr>
            <a:spLocks noGrp="1"/>
          </p:cNvSpPr>
          <p:nvPr>
            <p:ph idx="1"/>
          </p:nvPr>
        </p:nvSpPr>
        <p:spPr>
          <a:xfrm>
            <a:off x="1225552" y="2074986"/>
            <a:ext cx="4348772" cy="3746222"/>
          </a:xfrm>
        </p:spPr>
        <p:txBody>
          <a:bodyPr>
            <a:normAutofit fontScale="92500"/>
          </a:bodyPr>
          <a:lstStyle/>
          <a:p>
            <a:r>
              <a:rPr lang="en-US" dirty="0"/>
              <a:t>The relationship a person has with officer is a critical, and powerful tool to effect positive behavioral change.</a:t>
            </a:r>
          </a:p>
          <a:p>
            <a:r>
              <a:rPr lang="en-US" dirty="0"/>
              <a:t>Incentives and other forms of positive reinforcement can help build relationships and work together more effectively</a:t>
            </a:r>
          </a:p>
        </p:txBody>
      </p:sp>
      <p:sp>
        <p:nvSpPr>
          <p:cNvPr id="3" name="Footer Placeholder 2">
            <a:extLst>
              <a:ext uri="{FF2B5EF4-FFF2-40B4-BE49-F238E27FC236}">
                <a16:creationId xmlns:a16="http://schemas.microsoft.com/office/drawing/2014/main" id="{B29E06A8-8D9C-504A-B9A8-2B3F3A06E658}"/>
              </a:ext>
            </a:extLst>
          </p:cNvPr>
          <p:cNvSpPr>
            <a:spLocks noGrp="1"/>
          </p:cNvSpPr>
          <p:nvPr>
            <p:ph type="ftr" sz="quarter" idx="11"/>
          </p:nvPr>
        </p:nvSpPr>
        <p:spPr/>
        <p:txBody>
          <a:bodyPr/>
          <a:lstStyle/>
          <a:p>
            <a:r>
              <a:rPr lang="en-US"/>
              <a:t>JJSTEPS Chapters 1 and 2</a:t>
            </a:r>
            <a:endParaRPr lang="en-US" dirty="0"/>
          </a:p>
        </p:txBody>
      </p:sp>
      <p:graphicFrame>
        <p:nvGraphicFramePr>
          <p:cNvPr id="12" name="Content Placeholder 8">
            <a:extLst>
              <a:ext uri="{FF2B5EF4-FFF2-40B4-BE49-F238E27FC236}">
                <a16:creationId xmlns:a16="http://schemas.microsoft.com/office/drawing/2014/main" id="{9ACFC4F2-8956-D140-4F3C-F00B30292868}"/>
              </a:ext>
            </a:extLst>
          </p:cNvPr>
          <p:cNvGraphicFramePr/>
          <p:nvPr/>
        </p:nvGraphicFramePr>
        <p:xfrm>
          <a:off x="6101862" y="2074986"/>
          <a:ext cx="5035953" cy="37462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083019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697620"/>
            <a:ext cx="9601196" cy="826790"/>
          </a:xfrm>
        </p:spPr>
        <p:txBody>
          <a:bodyPr/>
          <a:lstStyle/>
          <a:p>
            <a:r>
              <a:rPr lang="en-US" dirty="0"/>
              <a:t>Balance Theory | Magic Ratio</a:t>
            </a:r>
          </a:p>
        </p:txBody>
      </p:sp>
      <p:graphicFrame>
        <p:nvGraphicFramePr>
          <p:cNvPr id="4" name="Content Placeholder 3"/>
          <p:cNvGraphicFramePr>
            <a:graphicFrameLocks noGrp="1"/>
          </p:cNvGraphicFramePr>
          <p:nvPr>
            <p:ph idx="1"/>
          </p:nvPr>
        </p:nvGraphicFramePr>
        <p:xfrm>
          <a:off x="1319293" y="2098106"/>
          <a:ext cx="3515140" cy="3566160"/>
        </p:xfrm>
        <a:graphic>
          <a:graphicData uri="http://schemas.openxmlformats.org/drawingml/2006/table">
            <a:tbl>
              <a:tblPr firstRow="1" bandRow="1">
                <a:tableStyleId>{5A111915-BE36-4E01-A7E5-04B1672EAD32}</a:tableStyleId>
              </a:tblPr>
              <a:tblGrid>
                <a:gridCol w="3515140">
                  <a:extLst>
                    <a:ext uri="{9D8B030D-6E8A-4147-A177-3AD203B41FA5}">
                      <a16:colId xmlns:a16="http://schemas.microsoft.com/office/drawing/2014/main" val="20000"/>
                    </a:ext>
                  </a:extLst>
                </a:gridCol>
              </a:tblGrid>
              <a:tr h="370840">
                <a:tc>
                  <a:txBody>
                    <a:bodyPr/>
                    <a:lstStyle/>
                    <a:p>
                      <a:pPr algn="ctr"/>
                      <a:r>
                        <a:rPr lang="en-US" sz="2000" dirty="0"/>
                        <a:t>Positive</a:t>
                      </a:r>
                    </a:p>
                  </a:txBody>
                  <a:tcPr anchor="ctr"/>
                </a:tc>
                <a:extLst>
                  <a:ext uri="{0D108BD9-81ED-4DB2-BD59-A6C34878D82A}">
                    <a16:rowId xmlns:a16="http://schemas.microsoft.com/office/drawing/2014/main" val="10000"/>
                  </a:ext>
                </a:extLst>
              </a:tr>
              <a:tr h="370840">
                <a:tc>
                  <a:txBody>
                    <a:bodyPr/>
                    <a:lstStyle/>
                    <a:p>
                      <a:pPr algn="ctr"/>
                      <a:r>
                        <a:rPr lang="en-US" sz="2000" dirty="0"/>
                        <a:t>Praise</a:t>
                      </a:r>
                    </a:p>
                  </a:txBody>
                  <a:tcPr anchor="ctr">
                    <a:gradFill flip="none" rotWithShape="1">
                      <a:gsLst>
                        <a:gs pos="0">
                          <a:srgbClr val="24966A">
                            <a:tint val="66000"/>
                            <a:satMod val="160000"/>
                          </a:srgbClr>
                        </a:gs>
                        <a:gs pos="50000">
                          <a:srgbClr val="24966A">
                            <a:tint val="44500"/>
                            <a:satMod val="160000"/>
                          </a:srgbClr>
                        </a:gs>
                        <a:gs pos="100000">
                          <a:srgbClr val="24966A">
                            <a:tint val="23500"/>
                            <a:satMod val="160000"/>
                          </a:srgbClr>
                        </a:gs>
                      </a:gsLst>
                      <a:lin ang="2700000" scaled="1"/>
                      <a:tileRect/>
                    </a:gradFill>
                  </a:tcPr>
                </a:tc>
                <a:extLst>
                  <a:ext uri="{0D108BD9-81ED-4DB2-BD59-A6C34878D82A}">
                    <a16:rowId xmlns:a16="http://schemas.microsoft.com/office/drawing/2014/main" val="10001"/>
                  </a:ext>
                </a:extLst>
              </a:tr>
              <a:tr h="370840">
                <a:tc>
                  <a:txBody>
                    <a:bodyPr/>
                    <a:lstStyle/>
                    <a:p>
                      <a:pPr algn="ctr"/>
                      <a:r>
                        <a:rPr lang="en-US" sz="2000" dirty="0"/>
                        <a:t>Love</a:t>
                      </a:r>
                    </a:p>
                  </a:txBody>
                  <a:tcPr anchor="ctr">
                    <a:gradFill flip="none" rotWithShape="1">
                      <a:gsLst>
                        <a:gs pos="0">
                          <a:srgbClr val="24966A">
                            <a:tint val="66000"/>
                            <a:satMod val="160000"/>
                          </a:srgbClr>
                        </a:gs>
                        <a:gs pos="50000">
                          <a:srgbClr val="24966A">
                            <a:tint val="44500"/>
                            <a:satMod val="160000"/>
                          </a:srgbClr>
                        </a:gs>
                        <a:gs pos="100000">
                          <a:srgbClr val="24966A">
                            <a:tint val="23500"/>
                            <a:satMod val="160000"/>
                          </a:srgbClr>
                        </a:gs>
                      </a:gsLst>
                      <a:lin ang="2700000" scaled="1"/>
                      <a:tileRect/>
                    </a:gradFill>
                  </a:tcPr>
                </a:tc>
                <a:extLst>
                  <a:ext uri="{0D108BD9-81ED-4DB2-BD59-A6C34878D82A}">
                    <a16:rowId xmlns:a16="http://schemas.microsoft.com/office/drawing/2014/main" val="10002"/>
                  </a:ext>
                </a:extLst>
              </a:tr>
              <a:tr h="370840">
                <a:tc>
                  <a:txBody>
                    <a:bodyPr/>
                    <a:lstStyle/>
                    <a:p>
                      <a:pPr algn="ctr"/>
                      <a:r>
                        <a:rPr lang="en-US" sz="2000" dirty="0"/>
                        <a:t>Support</a:t>
                      </a:r>
                    </a:p>
                  </a:txBody>
                  <a:tcPr anchor="ctr">
                    <a:gradFill flip="none" rotWithShape="1">
                      <a:gsLst>
                        <a:gs pos="0">
                          <a:srgbClr val="24966A">
                            <a:tint val="66000"/>
                            <a:satMod val="160000"/>
                          </a:srgbClr>
                        </a:gs>
                        <a:gs pos="50000">
                          <a:srgbClr val="24966A">
                            <a:tint val="44500"/>
                            <a:satMod val="160000"/>
                          </a:srgbClr>
                        </a:gs>
                        <a:gs pos="100000">
                          <a:srgbClr val="24966A">
                            <a:tint val="23500"/>
                            <a:satMod val="160000"/>
                          </a:srgbClr>
                        </a:gs>
                      </a:gsLst>
                      <a:lin ang="2700000" scaled="1"/>
                      <a:tileRect/>
                    </a:gradFill>
                  </a:tcPr>
                </a:tc>
                <a:extLst>
                  <a:ext uri="{0D108BD9-81ED-4DB2-BD59-A6C34878D82A}">
                    <a16:rowId xmlns:a16="http://schemas.microsoft.com/office/drawing/2014/main" val="10003"/>
                  </a:ext>
                </a:extLst>
              </a:tr>
              <a:tr h="370840">
                <a:tc>
                  <a:txBody>
                    <a:bodyPr/>
                    <a:lstStyle/>
                    <a:p>
                      <a:pPr algn="ctr"/>
                      <a:r>
                        <a:rPr lang="en-US" sz="2000" dirty="0"/>
                        <a:t>Active Listening</a:t>
                      </a:r>
                    </a:p>
                  </a:txBody>
                  <a:tcPr anchor="ctr">
                    <a:gradFill flip="none" rotWithShape="1">
                      <a:gsLst>
                        <a:gs pos="0">
                          <a:srgbClr val="24966A">
                            <a:tint val="66000"/>
                            <a:satMod val="160000"/>
                          </a:srgbClr>
                        </a:gs>
                        <a:gs pos="50000">
                          <a:srgbClr val="24966A">
                            <a:tint val="44500"/>
                            <a:satMod val="160000"/>
                          </a:srgbClr>
                        </a:gs>
                        <a:gs pos="100000">
                          <a:srgbClr val="24966A">
                            <a:tint val="23500"/>
                            <a:satMod val="160000"/>
                          </a:srgbClr>
                        </a:gs>
                      </a:gsLst>
                      <a:lin ang="2700000" scaled="1"/>
                      <a:tileRect/>
                    </a:gradFill>
                  </a:tcPr>
                </a:tc>
                <a:extLst>
                  <a:ext uri="{0D108BD9-81ED-4DB2-BD59-A6C34878D82A}">
                    <a16:rowId xmlns:a16="http://schemas.microsoft.com/office/drawing/2014/main" val="10004"/>
                  </a:ext>
                </a:extLst>
              </a:tr>
              <a:tr h="370840">
                <a:tc>
                  <a:txBody>
                    <a:bodyPr/>
                    <a:lstStyle/>
                    <a:p>
                      <a:pPr algn="ctr"/>
                      <a:r>
                        <a:rPr lang="en-US" sz="2000" dirty="0"/>
                        <a:t>Engagement</a:t>
                      </a:r>
                    </a:p>
                  </a:txBody>
                  <a:tcPr anchor="ctr">
                    <a:gradFill flip="none" rotWithShape="1">
                      <a:gsLst>
                        <a:gs pos="0">
                          <a:srgbClr val="24966A">
                            <a:tint val="66000"/>
                            <a:satMod val="160000"/>
                          </a:srgbClr>
                        </a:gs>
                        <a:gs pos="50000">
                          <a:srgbClr val="24966A">
                            <a:tint val="44500"/>
                            <a:satMod val="160000"/>
                          </a:srgbClr>
                        </a:gs>
                        <a:gs pos="100000">
                          <a:srgbClr val="24966A">
                            <a:tint val="23500"/>
                            <a:satMod val="160000"/>
                          </a:srgbClr>
                        </a:gs>
                      </a:gsLst>
                      <a:lin ang="2700000" scaled="1"/>
                      <a:tileRect/>
                    </a:gradFill>
                  </a:tcPr>
                </a:tc>
                <a:extLst>
                  <a:ext uri="{0D108BD9-81ED-4DB2-BD59-A6C34878D82A}">
                    <a16:rowId xmlns:a16="http://schemas.microsoft.com/office/drawing/2014/main" val="10005"/>
                  </a:ext>
                </a:extLst>
              </a:tr>
              <a:tr h="370840">
                <a:tc>
                  <a:txBody>
                    <a:bodyPr/>
                    <a:lstStyle/>
                    <a:p>
                      <a:pPr algn="ctr"/>
                      <a:r>
                        <a:rPr lang="en-US" sz="2000" dirty="0"/>
                        <a:t>Being Present</a:t>
                      </a:r>
                    </a:p>
                  </a:txBody>
                  <a:tcPr anchor="ctr"/>
                </a:tc>
                <a:extLst>
                  <a:ext uri="{0D108BD9-81ED-4DB2-BD59-A6C34878D82A}">
                    <a16:rowId xmlns:a16="http://schemas.microsoft.com/office/drawing/2014/main" val="10006"/>
                  </a:ext>
                </a:extLst>
              </a:tr>
              <a:tr h="370840">
                <a:tc>
                  <a:txBody>
                    <a:bodyPr/>
                    <a:lstStyle/>
                    <a:p>
                      <a:pPr algn="ctr"/>
                      <a:r>
                        <a:rPr lang="en-US" sz="2000" dirty="0"/>
                        <a:t>Caring</a:t>
                      </a:r>
                    </a:p>
                  </a:txBody>
                  <a:tcPr anchor="ctr"/>
                </a:tc>
                <a:extLst>
                  <a:ext uri="{0D108BD9-81ED-4DB2-BD59-A6C34878D82A}">
                    <a16:rowId xmlns:a16="http://schemas.microsoft.com/office/drawing/2014/main" val="10007"/>
                  </a:ext>
                </a:extLst>
              </a:tr>
              <a:tr h="370840">
                <a:tc>
                  <a:txBody>
                    <a:bodyPr/>
                    <a:lstStyle/>
                    <a:p>
                      <a:pPr algn="ctr"/>
                      <a:r>
                        <a:rPr lang="en-US" sz="2000" dirty="0"/>
                        <a:t>Compassion</a:t>
                      </a:r>
                    </a:p>
                  </a:txBody>
                  <a:tcPr anchor="ctr"/>
                </a:tc>
                <a:extLst>
                  <a:ext uri="{0D108BD9-81ED-4DB2-BD59-A6C34878D82A}">
                    <a16:rowId xmlns:a16="http://schemas.microsoft.com/office/drawing/2014/main" val="10008"/>
                  </a:ext>
                </a:extLst>
              </a:tr>
            </a:tbl>
          </a:graphicData>
        </a:graphic>
      </p:graphicFrame>
      <p:graphicFrame>
        <p:nvGraphicFramePr>
          <p:cNvPr id="5" name="Content Placeholder 3"/>
          <p:cNvGraphicFramePr>
            <a:graphicFrameLocks/>
          </p:cNvGraphicFramePr>
          <p:nvPr/>
        </p:nvGraphicFramePr>
        <p:xfrm>
          <a:off x="7212494" y="2098106"/>
          <a:ext cx="3362741" cy="1858516"/>
        </p:xfrm>
        <a:graphic>
          <a:graphicData uri="http://schemas.openxmlformats.org/drawingml/2006/table">
            <a:tbl>
              <a:tblPr firstRow="1" bandRow="1">
                <a:tableStyleId>{5A111915-BE36-4E01-A7E5-04B1672EAD32}</a:tableStyleId>
              </a:tblPr>
              <a:tblGrid>
                <a:gridCol w="3362741">
                  <a:extLst>
                    <a:ext uri="{9D8B030D-6E8A-4147-A177-3AD203B41FA5}">
                      <a16:colId xmlns:a16="http://schemas.microsoft.com/office/drawing/2014/main" val="20000"/>
                    </a:ext>
                  </a:extLst>
                </a:gridCol>
              </a:tblGrid>
              <a:tr h="464629">
                <a:tc>
                  <a:txBody>
                    <a:bodyPr/>
                    <a:lstStyle/>
                    <a:p>
                      <a:pPr algn="ctr"/>
                      <a:r>
                        <a:rPr lang="en-US" sz="2000" dirty="0"/>
                        <a:t>Negative</a:t>
                      </a:r>
                    </a:p>
                  </a:txBody>
                  <a:tcPr/>
                </a:tc>
                <a:extLst>
                  <a:ext uri="{0D108BD9-81ED-4DB2-BD59-A6C34878D82A}">
                    <a16:rowId xmlns:a16="http://schemas.microsoft.com/office/drawing/2014/main" val="10000"/>
                  </a:ext>
                </a:extLst>
              </a:tr>
              <a:tr h="464629">
                <a:tc>
                  <a:txBody>
                    <a:bodyPr/>
                    <a:lstStyle/>
                    <a:p>
                      <a:pPr algn="ctr"/>
                      <a:r>
                        <a:rPr lang="en-US" sz="2000" dirty="0"/>
                        <a:t>Guilt</a:t>
                      </a:r>
                    </a:p>
                  </a:txBody>
                  <a:tcPr/>
                </a:tc>
                <a:extLst>
                  <a:ext uri="{0D108BD9-81ED-4DB2-BD59-A6C34878D82A}">
                    <a16:rowId xmlns:a16="http://schemas.microsoft.com/office/drawing/2014/main" val="10001"/>
                  </a:ext>
                </a:extLst>
              </a:tr>
              <a:tr h="464629">
                <a:tc>
                  <a:txBody>
                    <a:bodyPr/>
                    <a:lstStyle/>
                    <a:p>
                      <a:pPr algn="ctr"/>
                      <a:r>
                        <a:rPr lang="en-US" sz="2000" dirty="0"/>
                        <a:t>Punishing</a:t>
                      </a:r>
                    </a:p>
                  </a:txBody>
                  <a:tcPr>
                    <a:gradFill flip="none" rotWithShape="1">
                      <a:gsLst>
                        <a:gs pos="0">
                          <a:srgbClr val="24966A">
                            <a:tint val="66000"/>
                            <a:satMod val="160000"/>
                          </a:srgbClr>
                        </a:gs>
                        <a:gs pos="50000">
                          <a:srgbClr val="24966A">
                            <a:tint val="44500"/>
                            <a:satMod val="160000"/>
                          </a:srgbClr>
                        </a:gs>
                        <a:gs pos="100000">
                          <a:srgbClr val="24966A">
                            <a:tint val="23500"/>
                            <a:satMod val="160000"/>
                          </a:srgbClr>
                        </a:gs>
                      </a:gsLst>
                      <a:lin ang="2700000" scaled="1"/>
                      <a:tileRect/>
                    </a:gradFill>
                  </a:tcPr>
                </a:tc>
                <a:extLst>
                  <a:ext uri="{0D108BD9-81ED-4DB2-BD59-A6C34878D82A}">
                    <a16:rowId xmlns:a16="http://schemas.microsoft.com/office/drawing/2014/main" val="10002"/>
                  </a:ext>
                </a:extLst>
              </a:tr>
              <a:tr h="464629">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a:t>Not Caring</a:t>
                      </a:r>
                      <a:r>
                        <a:rPr lang="en-US" sz="2000" dirty="0">
                          <a:effectLst/>
                        </a:rPr>
                        <a:t> </a:t>
                      </a:r>
                      <a:endParaRPr lang="en-US" sz="2000" dirty="0"/>
                    </a:p>
                  </a:txBody>
                  <a:tcPr/>
                </a:tc>
                <a:extLst>
                  <a:ext uri="{0D108BD9-81ED-4DB2-BD59-A6C34878D82A}">
                    <a16:rowId xmlns:a16="http://schemas.microsoft.com/office/drawing/2014/main" val="10003"/>
                  </a:ext>
                </a:extLst>
              </a:tr>
            </a:tbl>
          </a:graphicData>
        </a:graphic>
      </p:graphicFrame>
      <p:sp>
        <p:nvSpPr>
          <p:cNvPr id="3" name="TextBox 2"/>
          <p:cNvSpPr txBox="1"/>
          <p:nvPr/>
        </p:nvSpPr>
        <p:spPr>
          <a:xfrm>
            <a:off x="5164800" y="2734976"/>
            <a:ext cx="1789043" cy="584775"/>
          </a:xfrm>
          <a:prstGeom prst="rect">
            <a:avLst/>
          </a:prstGeom>
          <a:gradFill flip="none" rotWithShape="1">
            <a:gsLst>
              <a:gs pos="0">
                <a:srgbClr val="24966A">
                  <a:tint val="66000"/>
                  <a:satMod val="160000"/>
                </a:srgbClr>
              </a:gs>
              <a:gs pos="50000">
                <a:srgbClr val="24966A">
                  <a:tint val="44500"/>
                  <a:satMod val="160000"/>
                </a:srgbClr>
              </a:gs>
              <a:gs pos="100000">
                <a:srgbClr val="24966A">
                  <a:tint val="23500"/>
                  <a:satMod val="160000"/>
                </a:srgbClr>
              </a:gs>
            </a:gsLst>
            <a:lin ang="2700000" scaled="1"/>
            <a:tileRect/>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3200" b="1" dirty="0">
                <a:ln w="0"/>
                <a:effectLst>
                  <a:outerShdw blurRad="38100" dist="19050" dir="2700000" algn="tl" rotWithShape="0">
                    <a:schemeClr val="dk1">
                      <a:alpha val="40000"/>
                    </a:schemeClr>
                  </a:outerShdw>
                </a:effectLst>
              </a:rPr>
              <a:t>4:1</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06356" y="422091"/>
            <a:ext cx="1537758" cy="1102319"/>
          </a:xfrm>
          <a:prstGeom prst="rect">
            <a:avLst/>
          </a:prstGeom>
        </p:spPr>
      </p:pic>
      <p:sp>
        <p:nvSpPr>
          <p:cNvPr id="6" name="Slide Number Placeholder 5"/>
          <p:cNvSpPr>
            <a:spLocks noGrp="1"/>
          </p:cNvSpPr>
          <p:nvPr>
            <p:ph type="sldNum" sz="quarter" idx="12"/>
          </p:nvPr>
        </p:nvSpPr>
        <p:spPr/>
        <p:txBody>
          <a:bodyPr/>
          <a:lstStyle/>
          <a:p>
            <a:fld id="{847287A6-3E13-C149-9325-7F1805001A43}" type="slidenum">
              <a:rPr lang="en-US" smtClean="0"/>
              <a:t>17</a:t>
            </a:fld>
            <a:endParaRPr lang="en-US" dirty="0"/>
          </a:p>
        </p:txBody>
      </p:sp>
      <p:sp>
        <p:nvSpPr>
          <p:cNvPr id="9" name="TextBox 8">
            <a:extLst>
              <a:ext uri="{FF2B5EF4-FFF2-40B4-BE49-F238E27FC236}">
                <a16:creationId xmlns:a16="http://schemas.microsoft.com/office/drawing/2014/main" id="{F2CD044F-D2D7-1140-8142-649BED97B973}"/>
              </a:ext>
            </a:extLst>
          </p:cNvPr>
          <p:cNvSpPr txBox="1"/>
          <p:nvPr/>
        </p:nvSpPr>
        <p:spPr>
          <a:xfrm>
            <a:off x="1319293" y="6009362"/>
            <a:ext cx="8951589" cy="1292662"/>
          </a:xfrm>
          <a:prstGeom prst="rect">
            <a:avLst/>
          </a:prstGeom>
          <a:noFill/>
        </p:spPr>
        <p:txBody>
          <a:bodyPr wrap="square" rtlCol="0">
            <a:spAutoFit/>
          </a:bodyPr>
          <a:lstStyle/>
          <a:p>
            <a:r>
              <a:rPr lang="en-US" sz="1200" dirty="0"/>
              <a:t>Gottman, J., Gottman, J. M., &amp; Silver, N. (1995).</a:t>
            </a:r>
          </a:p>
          <a:p>
            <a:endParaRPr lang="en-US" baseline="30000" dirty="0"/>
          </a:p>
          <a:p>
            <a:r>
              <a:rPr lang="en-US" baseline="30000" dirty="0"/>
              <a:t>Gendreau (1996) recommended using 4:1 reinforcement to sanction ratio in adult criminal justice settings. For juvenile justice settings, we emphasize a higher positive reinforcement ratio to promote positive behaviors.    </a:t>
            </a:r>
          </a:p>
          <a:p>
            <a:r>
              <a:rPr lang="en-US" dirty="0"/>
              <a:t> </a:t>
            </a:r>
          </a:p>
          <a:p>
            <a:r>
              <a:rPr lang="en-US" sz="1200" dirty="0"/>
              <a:t> </a:t>
            </a:r>
          </a:p>
        </p:txBody>
      </p:sp>
      <p:sp>
        <p:nvSpPr>
          <p:cNvPr id="8" name="Footer Placeholder 7">
            <a:extLst>
              <a:ext uri="{FF2B5EF4-FFF2-40B4-BE49-F238E27FC236}">
                <a16:creationId xmlns:a16="http://schemas.microsoft.com/office/drawing/2014/main" id="{D8E86BF7-BE16-B642-9E77-368F21B91559}"/>
              </a:ext>
            </a:extLst>
          </p:cNvPr>
          <p:cNvSpPr>
            <a:spLocks noGrp="1"/>
          </p:cNvSpPr>
          <p:nvPr>
            <p:ph type="ftr" sz="quarter" idx="11"/>
          </p:nvPr>
        </p:nvSpPr>
        <p:spPr/>
        <p:txBody>
          <a:bodyPr/>
          <a:lstStyle/>
          <a:p>
            <a:r>
              <a:rPr lang="en-US"/>
              <a:t>JJSTEPS Chapters 1 and 2</a:t>
            </a:r>
            <a:endParaRPr lang="en-US" dirty="0"/>
          </a:p>
        </p:txBody>
      </p:sp>
    </p:spTree>
    <p:extLst>
      <p:ext uri="{BB962C8B-B14F-4D97-AF65-F5344CB8AC3E}">
        <p14:creationId xmlns:p14="http://schemas.microsoft.com/office/powerpoint/2010/main" val="10702941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Lens Switching</a:t>
            </a:r>
          </a:p>
        </p:txBody>
      </p:sp>
      <p:sp>
        <p:nvSpPr>
          <p:cNvPr id="3" name="Content Placeholder 2"/>
          <p:cNvSpPr>
            <a:spLocks noGrp="1"/>
          </p:cNvSpPr>
          <p:nvPr>
            <p:ph idx="1"/>
          </p:nvPr>
        </p:nvSpPr>
        <p:spPr>
          <a:xfrm>
            <a:off x="1371600" y="1798820"/>
            <a:ext cx="9260541" cy="2712501"/>
          </a:xfrm>
        </p:spPr>
        <p:txBody>
          <a:bodyPr>
            <a:normAutofit fontScale="92500" lnSpcReduction="20000"/>
          </a:bodyPr>
          <a:lstStyle/>
          <a:p>
            <a:r>
              <a:rPr lang="en-US" dirty="0"/>
              <a:t>Focuses more on incentivizing and rewarding positive behavior</a:t>
            </a:r>
          </a:p>
          <a:p>
            <a:r>
              <a:rPr lang="en-US" dirty="0"/>
              <a:t>Less on sanctioning and punishing negative behavior</a:t>
            </a:r>
          </a:p>
          <a:p>
            <a:r>
              <a:rPr lang="en-US" dirty="0"/>
              <a:t>Acknowledges positive behaviors </a:t>
            </a:r>
          </a:p>
          <a:p>
            <a:r>
              <a:rPr lang="en-US" dirty="0"/>
              <a:t>Works on creating steps to achieve positive behaviors</a:t>
            </a:r>
          </a:p>
          <a:p>
            <a:r>
              <a:rPr lang="en-US" dirty="0"/>
              <a:t>Focus on growth in key areas—education, employment, relationships, health, creativity, and self</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93774" y="481561"/>
            <a:ext cx="1268769" cy="1167358"/>
          </a:xfrm>
          <a:prstGeom prst="rect">
            <a:avLst/>
          </a:prstGeom>
        </p:spPr>
      </p:pic>
      <p:sp>
        <p:nvSpPr>
          <p:cNvPr id="6" name="Rectangle 5"/>
          <p:cNvSpPr/>
          <p:nvPr/>
        </p:nvSpPr>
        <p:spPr>
          <a:xfrm>
            <a:off x="1868396" y="4881106"/>
            <a:ext cx="9768296" cy="984885"/>
          </a:xfrm>
          <a:prstGeom prst="rect">
            <a:avLst/>
          </a:prstGeom>
          <a:gradFill flip="none" rotWithShape="1">
            <a:gsLst>
              <a:gs pos="0">
                <a:srgbClr val="FDD561">
                  <a:tint val="66000"/>
                  <a:satMod val="160000"/>
                </a:srgbClr>
              </a:gs>
              <a:gs pos="50000">
                <a:srgbClr val="FDD561">
                  <a:tint val="44500"/>
                  <a:satMod val="160000"/>
                </a:srgbClr>
              </a:gs>
              <a:gs pos="100000">
                <a:srgbClr val="FDD561">
                  <a:tint val="23500"/>
                  <a:satMod val="160000"/>
                </a:srgbClr>
              </a:gs>
            </a:gsLst>
            <a:lin ang="2700000" scaled="1"/>
            <a:tileRect/>
          </a:gradFill>
          <a:ln>
            <a:solidFill>
              <a:schemeClr val="tx1"/>
            </a:solidFill>
          </a:ln>
        </p:spPr>
        <p:txBody>
          <a:bodyPr wrap="square" anchor="ctr">
            <a:spAutoFit/>
          </a:bodyPr>
          <a:lstStyle/>
          <a:p>
            <a:r>
              <a:rPr lang="en-US" dirty="0">
                <a:ln w="0"/>
                <a:effectLst>
                  <a:outerShdw blurRad="38100" dist="19050" dir="2700000" algn="tl" rotWithShape="0">
                    <a:schemeClr val="dk1">
                      <a:alpha val="40000"/>
                    </a:schemeClr>
                  </a:outerShdw>
                </a:effectLst>
              </a:rPr>
              <a:t>	</a:t>
            </a:r>
            <a:r>
              <a:rPr lang="en-US" sz="2000" b="1" dirty="0">
                <a:ln w="0"/>
                <a:effectLst>
                  <a:outerShdw blurRad="38100" dist="19050" dir="2700000" algn="tl" rotWithShape="0">
                    <a:schemeClr val="dk1">
                      <a:alpha val="40000"/>
                    </a:schemeClr>
                  </a:outerShdw>
                </a:effectLst>
                <a:latin typeface="Goudy Old Style" charset="0"/>
                <a:ea typeface="Goudy Old Style" charset="0"/>
                <a:cs typeface="Goudy Old Style" charset="0"/>
              </a:rPr>
              <a:t>Infusing Contingency Management into workplace routines will assist in switching perspectives to emphasize development and growth, human productivity</a:t>
            </a:r>
          </a:p>
          <a:p>
            <a:endParaRPr lang="en-US" b="1" dirty="0">
              <a:ln w="0"/>
              <a:effectLst>
                <a:outerShdw blurRad="38100" dist="19050" dir="2700000" algn="tl" rotWithShape="0">
                  <a:schemeClr val="dk1">
                    <a:alpha val="40000"/>
                  </a:schemeClr>
                </a:outerShdw>
              </a:effectLst>
              <a:latin typeface="Goudy Old Style" charset="0"/>
              <a:ea typeface="Goudy Old Style" charset="0"/>
              <a:cs typeface="Goudy Old Style" charset="0"/>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68396" y="4991238"/>
            <a:ext cx="764623" cy="764623"/>
          </a:xfrm>
          <a:prstGeom prst="rect">
            <a:avLst/>
          </a:prstGeom>
        </p:spPr>
      </p:pic>
      <p:sp>
        <p:nvSpPr>
          <p:cNvPr id="7" name="Slide Number Placeholder 6"/>
          <p:cNvSpPr>
            <a:spLocks noGrp="1"/>
          </p:cNvSpPr>
          <p:nvPr>
            <p:ph type="sldNum" sz="quarter" idx="12"/>
          </p:nvPr>
        </p:nvSpPr>
        <p:spPr/>
        <p:txBody>
          <a:bodyPr/>
          <a:lstStyle/>
          <a:p>
            <a:fld id="{847287A6-3E13-C149-9325-7F1805001A43}" type="slidenum">
              <a:rPr lang="en-US" smtClean="0"/>
              <a:t>18</a:t>
            </a:fld>
            <a:endParaRPr lang="en-US" dirty="0"/>
          </a:p>
        </p:txBody>
      </p:sp>
    </p:spTree>
    <p:extLst>
      <p:ext uri="{BB962C8B-B14F-4D97-AF65-F5344CB8AC3E}">
        <p14:creationId xmlns:p14="http://schemas.microsoft.com/office/powerpoint/2010/main" val="18911451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99" y="445957"/>
            <a:ext cx="10260767" cy="843197"/>
          </a:xfrm>
        </p:spPr>
        <p:txBody>
          <a:bodyPr>
            <a:normAutofit/>
          </a:bodyPr>
          <a:lstStyle/>
          <a:p>
            <a:r>
              <a:rPr lang="en-US" sz="3600" dirty="0"/>
              <a:t>Features of Contingency Management</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4568" y="5160723"/>
            <a:ext cx="1431561" cy="111218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50183" y="2324506"/>
            <a:ext cx="1082183" cy="1283401"/>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24693" y="1418138"/>
            <a:ext cx="1228632" cy="1228632"/>
          </a:xfrm>
          <a:prstGeom prst="rect">
            <a:avLst/>
          </a:prstGeom>
        </p:spPr>
      </p:pic>
      <p:sp>
        <p:nvSpPr>
          <p:cNvPr id="8" name="Rectangle 7"/>
          <p:cNvSpPr/>
          <p:nvPr/>
        </p:nvSpPr>
        <p:spPr>
          <a:xfrm>
            <a:off x="2553325" y="1678175"/>
            <a:ext cx="7756087" cy="707886"/>
          </a:xfrm>
          <a:prstGeom prst="rect">
            <a:avLst/>
          </a:prstGeom>
        </p:spPr>
        <p:txBody>
          <a:bodyPr wrap="square">
            <a:spAutoFit/>
          </a:bodyPr>
          <a:lstStyle/>
          <a:p>
            <a:pPr lvl="0"/>
            <a:r>
              <a:rPr lang="en-US" sz="2000" b="1" dirty="0"/>
              <a:t>Behavioral contract</a:t>
            </a:r>
            <a:r>
              <a:rPr lang="en-US" sz="2000" dirty="0"/>
              <a:t> that identifies long-term goal(s) and short-term target behaviors (steps) to obtain the long-term goal(s). </a:t>
            </a:r>
          </a:p>
        </p:txBody>
      </p:sp>
      <p:sp>
        <p:nvSpPr>
          <p:cNvPr id="9" name="Rectangle 8"/>
          <p:cNvSpPr/>
          <p:nvPr/>
        </p:nvSpPr>
        <p:spPr>
          <a:xfrm>
            <a:off x="2834568" y="2735270"/>
            <a:ext cx="7715615" cy="707886"/>
          </a:xfrm>
          <a:prstGeom prst="rect">
            <a:avLst/>
          </a:prstGeom>
        </p:spPr>
        <p:txBody>
          <a:bodyPr wrap="square">
            <a:spAutoFit/>
          </a:bodyPr>
          <a:lstStyle/>
          <a:p>
            <a:pPr lvl="0"/>
            <a:r>
              <a:rPr lang="en-US" sz="2000" dirty="0"/>
              <a:t>Develop a </a:t>
            </a:r>
            <a:r>
              <a:rPr lang="en-US" sz="2000" b="1" dirty="0"/>
              <a:t>list of responses (rewards)</a:t>
            </a:r>
            <a:r>
              <a:rPr lang="en-US" sz="2000" dirty="0"/>
              <a:t> that each target behavior earns and for sustaining the each behavior over time. </a:t>
            </a:r>
          </a:p>
        </p:txBody>
      </p:sp>
      <p:sp>
        <p:nvSpPr>
          <p:cNvPr id="10" name="Rectangle 9"/>
          <p:cNvSpPr/>
          <p:nvPr/>
        </p:nvSpPr>
        <p:spPr>
          <a:xfrm>
            <a:off x="4732610" y="5381670"/>
            <a:ext cx="6899755" cy="1292662"/>
          </a:xfrm>
          <a:prstGeom prst="rect">
            <a:avLst/>
          </a:prstGeom>
        </p:spPr>
        <p:txBody>
          <a:bodyPr wrap="square">
            <a:spAutoFit/>
          </a:bodyPr>
          <a:lstStyle/>
          <a:p>
            <a:r>
              <a:rPr lang="en-US" sz="2000" dirty="0"/>
              <a:t>Deliver responses (both rewards and sanctions) swiftly and certainly according to a </a:t>
            </a:r>
            <a:r>
              <a:rPr lang="en-US" sz="2000" b="1" dirty="0"/>
              <a:t>rewards schedule/protocol</a:t>
            </a:r>
            <a:r>
              <a:rPr lang="en-US" sz="2000" dirty="0"/>
              <a:t>. Rewards should be used for positive behavioral changes. </a:t>
            </a:r>
          </a:p>
          <a:p>
            <a:pPr lvl="0"/>
            <a:endParaRPr lang="en-US" dirty="0"/>
          </a:p>
        </p:txBody>
      </p:sp>
      <p:sp>
        <p:nvSpPr>
          <p:cNvPr id="11" name="Slide Number Placeholder 10"/>
          <p:cNvSpPr>
            <a:spLocks noGrp="1"/>
          </p:cNvSpPr>
          <p:nvPr>
            <p:ph type="sldNum" sz="quarter" idx="12"/>
          </p:nvPr>
        </p:nvSpPr>
        <p:spPr/>
        <p:txBody>
          <a:bodyPr/>
          <a:lstStyle/>
          <a:p>
            <a:fld id="{847287A6-3E13-C149-9325-7F1805001A43}" type="slidenum">
              <a:rPr lang="en-US" smtClean="0"/>
              <a:t>19</a:t>
            </a:fld>
            <a:endParaRPr lang="en-US" dirty="0"/>
          </a:p>
        </p:txBody>
      </p:sp>
      <p:sp>
        <p:nvSpPr>
          <p:cNvPr id="12" name="Rectangle 11"/>
          <p:cNvSpPr/>
          <p:nvPr/>
        </p:nvSpPr>
        <p:spPr>
          <a:xfrm>
            <a:off x="2457854" y="3904387"/>
            <a:ext cx="9174512" cy="1323439"/>
          </a:xfrm>
          <a:prstGeom prst="rect">
            <a:avLst/>
          </a:prstGeom>
        </p:spPr>
        <p:txBody>
          <a:bodyPr wrap="square">
            <a:spAutoFit/>
          </a:bodyPr>
          <a:lstStyle/>
          <a:p>
            <a:r>
              <a:rPr lang="en-US" sz="2000" b="1" dirty="0"/>
              <a:t>Minimize the use of sanctions</a:t>
            </a:r>
            <a:r>
              <a:rPr lang="en-US" sz="2000" dirty="0"/>
              <a:t>; if used, sanctions need to be fair, swift, and certain with an explanation of why/how this occurred and how they can avoid sanctions in the future. Sanctions should not be used for minor nuisance behaviors. </a:t>
            </a: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4693" y="3862154"/>
            <a:ext cx="965563" cy="965563"/>
          </a:xfrm>
          <a:prstGeom prst="rect">
            <a:avLst/>
          </a:prstGeom>
        </p:spPr>
      </p:pic>
    </p:spTree>
    <p:extLst>
      <p:ext uri="{BB962C8B-B14F-4D97-AF65-F5344CB8AC3E}">
        <p14:creationId xmlns:p14="http://schemas.microsoft.com/office/powerpoint/2010/main" val="753780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Franklin Gothic Heavy" pitchFamily="34" charset="0"/>
              </a:rPr>
              <a:t>WHY</a:t>
            </a:r>
            <a:r>
              <a:rPr lang="en-US" b="1" dirty="0"/>
              <a:t> Focus on Public Health in the </a:t>
            </a:r>
            <a:r>
              <a:rPr lang="en-US" b="1" dirty="0">
                <a:latin typeface="Franklin Gothic Heavy" pitchFamily="34" charset="0"/>
              </a:rPr>
              <a:t>Criminal Justice System?  </a:t>
            </a:r>
          </a:p>
        </p:txBody>
      </p:sp>
      <p:sp>
        <p:nvSpPr>
          <p:cNvPr id="3" name="Content Placeholder 2"/>
          <p:cNvSpPr>
            <a:spLocks noGrp="1"/>
          </p:cNvSpPr>
          <p:nvPr>
            <p:ph sz="quarter" idx="1"/>
          </p:nvPr>
        </p:nvSpPr>
        <p:spPr/>
        <p:txBody>
          <a:bodyPr>
            <a:normAutofit fontScale="92500" lnSpcReduction="10000"/>
          </a:bodyPr>
          <a:lstStyle/>
          <a:p>
            <a:r>
              <a:rPr lang="en-US" dirty="0"/>
              <a:t>CJS is not a service provider, yet over estimated 25+ million adults in any given year interact with the system</a:t>
            </a:r>
          </a:p>
          <a:p>
            <a:r>
              <a:rPr lang="en-US" dirty="0"/>
              <a:t>About 1 in 10 deaths occurring in prison are due to suicide (UNODC, 2024)</a:t>
            </a:r>
          </a:p>
          <a:p>
            <a:r>
              <a:rPr lang="en-US" dirty="0"/>
              <a:t>Overcrowding (in 60% of countries) creates health and human rights challenges.</a:t>
            </a:r>
          </a:p>
          <a:p>
            <a:r>
              <a:rPr lang="en-US" dirty="0"/>
              <a:t>No longer an anomaly—1:21 adults</a:t>
            </a:r>
          </a:p>
          <a:p>
            <a:r>
              <a:rPr lang="en-US" dirty="0"/>
              <a:t>Offenders are high need for SA, MH, and somatic care</a:t>
            </a:r>
          </a:p>
          <a:p>
            <a:r>
              <a:rPr lang="en-US" dirty="0"/>
              <a:t>“Life in CJS” involves churning through the system</a:t>
            </a:r>
          </a:p>
          <a:p>
            <a:r>
              <a:rPr lang="en-US" dirty="0"/>
              <a:t>Tend to be “treated” in critical situations—ER, booking stations/arrests, jail/prison</a:t>
            </a:r>
          </a:p>
          <a:p>
            <a:endParaRPr lang="en-US" dirty="0"/>
          </a:p>
        </p:txBody>
      </p:sp>
      <p:sp>
        <p:nvSpPr>
          <p:cNvPr id="5" name="TextBox 4">
            <a:extLst>
              <a:ext uri="{FF2B5EF4-FFF2-40B4-BE49-F238E27FC236}">
                <a16:creationId xmlns:a16="http://schemas.microsoft.com/office/drawing/2014/main" id="{B7C098B5-082A-A01D-17E1-A724B9B4F905}"/>
              </a:ext>
            </a:extLst>
          </p:cNvPr>
          <p:cNvSpPr txBox="1"/>
          <p:nvPr/>
        </p:nvSpPr>
        <p:spPr>
          <a:xfrm>
            <a:off x="838199" y="6169709"/>
            <a:ext cx="11353801" cy="646331"/>
          </a:xfrm>
          <a:prstGeom prst="rect">
            <a:avLst/>
          </a:prstGeom>
          <a:noFill/>
        </p:spPr>
        <p:txBody>
          <a:bodyPr wrap="square">
            <a:spAutoFit/>
          </a:bodyPr>
          <a:lstStyle/>
          <a:p>
            <a:r>
              <a:rPr lang="en-US" dirty="0"/>
              <a:t>UNODC, Prison Matters 2024: Global Prison Population and Trends; A Focus on Rehabilitation (United Nations, 2024). </a:t>
            </a:r>
          </a:p>
        </p:txBody>
      </p:sp>
    </p:spTree>
  </p:cSld>
  <p:clrMapOvr>
    <a:masterClrMapping/>
  </p:clrMapOvr>
  <p:extLst>
    <p:ext uri="{6950BFC3-D8DA-4A85-94F7-54DA5524770B}">
      <p188:commentRel xmlns:p188="http://schemas.microsoft.com/office/powerpoint/2018/8/main" r:id="rId2"/>
    </p:ext>
  </p:extLs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383564" y="348865"/>
            <a:ext cx="9718111" cy="1576446"/>
          </a:xfrm>
        </p:spPr>
        <p:txBody>
          <a:bodyPr anchor="ctr">
            <a:normAutofit/>
          </a:bodyPr>
          <a:lstStyle/>
          <a:p>
            <a:r>
              <a:rPr lang="en-US" sz="4000">
                <a:solidFill>
                  <a:srgbClr val="FFFFFF"/>
                </a:solidFill>
              </a:rPr>
              <a:t>5 Goals of Contingency Management</a:t>
            </a:r>
          </a:p>
        </p:txBody>
      </p:sp>
      <p:sp>
        <p:nvSpPr>
          <p:cNvPr id="5" name="Footer Placeholder 4">
            <a:extLst>
              <a:ext uri="{FF2B5EF4-FFF2-40B4-BE49-F238E27FC236}">
                <a16:creationId xmlns:a16="http://schemas.microsoft.com/office/drawing/2014/main" id="{E1E1B41B-D9E3-EE4C-9C99-6E9121FF0CFA}"/>
              </a:ext>
            </a:extLst>
          </p:cNvPr>
          <p:cNvSpPr>
            <a:spLocks noGrp="1"/>
          </p:cNvSpPr>
          <p:nvPr>
            <p:ph type="ftr" sz="quarter" idx="11"/>
          </p:nvPr>
        </p:nvSpPr>
        <p:spPr>
          <a:xfrm rot="5400000">
            <a:off x="-1828800" y="1984248"/>
            <a:ext cx="4114800" cy="365125"/>
          </a:xfrm>
        </p:spPr>
        <p:txBody>
          <a:bodyPr>
            <a:normAutofit/>
          </a:bodyPr>
          <a:lstStyle/>
          <a:p>
            <a:pPr algn="l">
              <a:spcAft>
                <a:spcPts val="600"/>
              </a:spcAft>
            </a:pPr>
            <a:r>
              <a:rPr lang="en-US" sz="1100">
                <a:solidFill>
                  <a:srgbClr val="FFFFFF"/>
                </a:solidFill>
              </a:rPr>
              <a:t>JJSTEPS Chapters 1 and 2</a:t>
            </a:r>
          </a:p>
        </p:txBody>
      </p:sp>
      <p:sp>
        <p:nvSpPr>
          <p:cNvPr id="3" name="Slide Number Placeholder 2"/>
          <p:cNvSpPr>
            <a:spLocks noGrp="1"/>
          </p:cNvSpPr>
          <p:nvPr>
            <p:ph type="sldNum" sz="quarter" idx="12"/>
          </p:nvPr>
        </p:nvSpPr>
        <p:spPr>
          <a:xfrm>
            <a:off x="11704320" y="6455664"/>
            <a:ext cx="448056" cy="365125"/>
          </a:xfrm>
        </p:spPr>
        <p:txBody>
          <a:bodyPr>
            <a:normAutofit/>
          </a:bodyPr>
          <a:lstStyle/>
          <a:p>
            <a:pPr>
              <a:spcAft>
                <a:spcPts val="600"/>
              </a:spcAft>
            </a:pPr>
            <a:fld id="{441412D6-C7C0-0C4B-9A46-CC7D756F99DE}" type="slidenum">
              <a:rPr lang="en-US" sz="1100">
                <a:solidFill>
                  <a:schemeClr val="tx1">
                    <a:lumMod val="50000"/>
                    <a:lumOff val="50000"/>
                  </a:schemeClr>
                </a:solidFill>
              </a:rPr>
              <a:pPr>
                <a:spcAft>
                  <a:spcPts val="600"/>
                </a:spcAft>
              </a:pPr>
              <a:t>20</a:t>
            </a:fld>
            <a:endParaRPr lang="en-US" sz="1100">
              <a:solidFill>
                <a:schemeClr val="tx1">
                  <a:lumMod val="50000"/>
                  <a:lumOff val="50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83713879"/>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26586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039109" y="604921"/>
            <a:ext cx="8202012" cy="1092607"/>
          </a:xfrm>
          <a:prstGeom prst="rect">
            <a:avLst/>
          </a:prstGeom>
        </p:spPr>
        <p:txBody>
          <a:bodyPr wrap="square" anchor="ctr">
            <a:spAutoFit/>
          </a:bodyPr>
          <a:lstStyle/>
          <a:p>
            <a:pPr algn="ctr">
              <a:lnSpc>
                <a:spcPts val="1800"/>
              </a:lnSpc>
              <a:spcBef>
                <a:spcPts val="1200"/>
              </a:spcBef>
            </a:pPr>
            <a:endParaRPr lang="en-US" sz="2400" b="1" kern="0" spc="100" dirty="0">
              <a:latin typeface="Century Schoolbook" charset="0"/>
              <a:ea typeface="Century Schoolbook" charset="0"/>
              <a:cs typeface="Century Schoolbook" charset="0"/>
            </a:endParaRPr>
          </a:p>
          <a:p>
            <a:pPr algn="ctr">
              <a:lnSpc>
                <a:spcPts val="1800"/>
              </a:lnSpc>
              <a:spcBef>
                <a:spcPts val="1200"/>
              </a:spcBef>
            </a:pPr>
            <a:r>
              <a:rPr lang="en-US" sz="2800" b="1" kern="0" spc="100" dirty="0">
                <a:latin typeface="Franklin Gothic Book" panose="020B0503020102020204" pitchFamily="34" charset="0"/>
                <a:ea typeface="Century Schoolbook" charset="0"/>
                <a:cs typeface="Century Schoolbook" charset="0"/>
              </a:rPr>
              <a:t>“Catching People Doing Things Right”</a:t>
            </a:r>
          </a:p>
          <a:p>
            <a:pPr algn="ctr">
              <a:lnSpc>
                <a:spcPts val="1800"/>
              </a:lnSpc>
              <a:spcBef>
                <a:spcPts val="1200"/>
              </a:spcBef>
            </a:pPr>
            <a:endParaRPr lang="en-US" sz="2400" b="1" kern="0" spc="100" dirty="0">
              <a:latin typeface="Century Schoolbook" charset="0"/>
              <a:ea typeface="Century Schoolbook" charset="0"/>
              <a:cs typeface="Century Schoolbook" charset="0"/>
            </a:endParaRPr>
          </a:p>
        </p:txBody>
      </p:sp>
      <p:sp>
        <p:nvSpPr>
          <p:cNvPr id="12" name="Прямоугольник 11"/>
          <p:cNvSpPr/>
          <p:nvPr/>
        </p:nvSpPr>
        <p:spPr>
          <a:xfrm>
            <a:off x="1406769" y="4148368"/>
            <a:ext cx="2879706" cy="830997"/>
          </a:xfrm>
          <a:prstGeom prst="rect">
            <a:avLst/>
          </a:prstGeom>
        </p:spPr>
        <p:txBody>
          <a:bodyPr wrap="square">
            <a:spAutoFit/>
          </a:bodyPr>
          <a:lstStyle/>
          <a:p>
            <a:pPr algn="ctr"/>
            <a:r>
              <a:rPr lang="en-US" sz="2400" kern="0" dirty="0">
                <a:latin typeface="Franklin Gothic Book" panose="020B0503020102020204" pitchFamily="34" charset="0"/>
                <a:ea typeface="Century Schoolbook" charset="0"/>
                <a:cs typeface="Century Schoolbook" charset="0"/>
              </a:rPr>
              <a:t>Reinforces Positive Behavior</a:t>
            </a:r>
          </a:p>
        </p:txBody>
      </p:sp>
      <p:pic>
        <p:nvPicPr>
          <p:cNvPr id="21" name="Picture Placeholder 20"/>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17186" b="17186"/>
          <a:stretch>
            <a:fillRect/>
          </a:stretch>
        </p:blipFill>
        <p:spPr>
          <a:xfrm>
            <a:off x="5078497" y="2503151"/>
            <a:ext cx="1577116" cy="1035229"/>
          </a:xfrm>
        </p:spPr>
      </p:pic>
      <p:pic>
        <p:nvPicPr>
          <p:cNvPr id="20" name="Picture Placeholder 19"/>
          <p:cNvPicPr>
            <a:picLocks noGrp="1" noChangeAspect="1"/>
          </p:cNvPicPr>
          <p:nvPr>
            <p:ph type="pic" sz="quarter" idx="12"/>
          </p:nvPr>
        </p:nvPicPr>
        <p:blipFill>
          <a:blip r:embed="rId4">
            <a:extLst>
              <a:ext uri="{28A0092B-C50C-407E-A947-70E740481C1C}">
                <a14:useLocalDpi xmlns:a14="http://schemas.microsoft.com/office/drawing/2010/main" val="0"/>
              </a:ext>
            </a:extLst>
          </a:blip>
          <a:stretch>
            <a:fillRect/>
          </a:stretch>
        </p:blipFill>
        <p:spPr>
          <a:xfrm>
            <a:off x="1932412" y="2043404"/>
            <a:ext cx="1828420" cy="1828420"/>
          </a:xfrm>
          <a:prstGeom prst="rect">
            <a:avLst/>
          </a:prstGeom>
          <a:noFill/>
          <a:ln>
            <a:noFill/>
          </a:ln>
        </p:spPr>
      </p:pic>
      <p:sp>
        <p:nvSpPr>
          <p:cNvPr id="14" name="Прямоугольник 13"/>
          <p:cNvSpPr/>
          <p:nvPr/>
        </p:nvSpPr>
        <p:spPr>
          <a:xfrm>
            <a:off x="4630357" y="4048116"/>
            <a:ext cx="3500257" cy="2308324"/>
          </a:xfrm>
          <a:prstGeom prst="rect">
            <a:avLst/>
          </a:prstGeom>
        </p:spPr>
        <p:txBody>
          <a:bodyPr wrap="square">
            <a:spAutoFit/>
          </a:bodyPr>
          <a:lstStyle/>
          <a:p>
            <a:r>
              <a:rPr lang="en-US" sz="2400" kern="0" dirty="0">
                <a:latin typeface="Franklin Gothic Book" panose="020B0503020102020204" pitchFamily="34" charset="0"/>
                <a:ea typeface="Century Schoolbook" charset="0"/>
                <a:cs typeface="Century Schoolbook" charset="0"/>
              </a:rPr>
              <a:t>Helps individuals repeat positive behavior to achieve rewards.  Increases the likelihood of continuing in this behavior</a:t>
            </a:r>
          </a:p>
        </p:txBody>
      </p:sp>
      <p:sp>
        <p:nvSpPr>
          <p:cNvPr id="15" name="Прямоугольник 14"/>
          <p:cNvSpPr/>
          <p:nvPr/>
        </p:nvSpPr>
        <p:spPr>
          <a:xfrm>
            <a:off x="8130614" y="4099658"/>
            <a:ext cx="3575266" cy="1938992"/>
          </a:xfrm>
          <a:prstGeom prst="rect">
            <a:avLst/>
          </a:prstGeom>
        </p:spPr>
        <p:txBody>
          <a:bodyPr wrap="square">
            <a:spAutoFit/>
          </a:bodyPr>
          <a:lstStyle/>
          <a:p>
            <a:r>
              <a:rPr lang="en-US" sz="2400" dirty="0">
                <a:latin typeface="Franklin Gothic Book" panose="020B0503020102020204" pitchFamily="34" charset="0"/>
                <a:ea typeface="Century Schoolbook" charset="0"/>
                <a:cs typeface="Century Schoolbook" charset="0"/>
              </a:rPr>
              <a:t>Focuses attention on positive behavior early.  Reinforces the importance of positive behavior. </a:t>
            </a:r>
            <a:endParaRPr lang="en-US" sz="2400" kern="0" dirty="0">
              <a:latin typeface="Franklin Gothic Book" panose="020B0503020102020204" pitchFamily="34" charset="0"/>
              <a:ea typeface="Century Schoolbook" charset="0"/>
              <a:cs typeface="Century Schoolbook" charset="0"/>
            </a:endParaRPr>
          </a:p>
        </p:txBody>
      </p:sp>
      <p:sp>
        <p:nvSpPr>
          <p:cNvPr id="19" name="TextBox 18"/>
          <p:cNvSpPr txBox="1"/>
          <p:nvPr/>
        </p:nvSpPr>
        <p:spPr>
          <a:xfrm>
            <a:off x="745588" y="6330462"/>
            <a:ext cx="5121467" cy="276999"/>
          </a:xfrm>
          <a:prstGeom prst="rect">
            <a:avLst/>
          </a:prstGeom>
          <a:noFill/>
        </p:spPr>
        <p:txBody>
          <a:bodyPr wrap="none" rtlCol="0">
            <a:spAutoFit/>
          </a:bodyPr>
          <a:lstStyle/>
          <a:p>
            <a:r>
              <a:rPr lang="en-US" sz="1200" dirty="0"/>
              <a:t>Friedmann, Katz, Rhodes, Taxman, O’Connell, Frisman, Burdon, et al., 2008 </a:t>
            </a:r>
          </a:p>
        </p:txBody>
      </p:sp>
      <p:pic>
        <p:nvPicPr>
          <p:cNvPr id="22" name="Picture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93221" y="2223924"/>
            <a:ext cx="1647900" cy="1647900"/>
          </a:xfrm>
          <a:prstGeom prst="rect">
            <a:avLst/>
          </a:prstGeom>
        </p:spPr>
      </p:pic>
      <p:sp>
        <p:nvSpPr>
          <p:cNvPr id="16" name="Slide Number Placeholder 2">
            <a:extLst>
              <a:ext uri="{FF2B5EF4-FFF2-40B4-BE49-F238E27FC236}">
                <a16:creationId xmlns:a16="http://schemas.microsoft.com/office/drawing/2014/main" id="{80659D19-357E-3344-B933-8A3CEEF411DA}"/>
              </a:ext>
            </a:extLst>
          </p:cNvPr>
          <p:cNvSpPr txBox="1">
            <a:spLocks/>
          </p:cNvSpPr>
          <p:nvPr/>
        </p:nvSpPr>
        <p:spPr>
          <a:xfrm>
            <a:off x="10744200" y="6103916"/>
            <a:ext cx="681088" cy="376689"/>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buNone/>
            </a:pPr>
            <a:fld id="{441412D6-C7C0-0C4B-9A46-CC7D756F99DE}" type="slidenum">
              <a:rPr lang="en-US" sz="1200" smtClean="0"/>
              <a:pPr marL="0" indent="0">
                <a:buNone/>
              </a:pPr>
              <a:t>21</a:t>
            </a:fld>
            <a:endParaRPr lang="en-US" sz="1200" dirty="0"/>
          </a:p>
        </p:txBody>
      </p:sp>
      <p:sp>
        <p:nvSpPr>
          <p:cNvPr id="17" name="Прямоугольник 5">
            <a:extLst>
              <a:ext uri="{FF2B5EF4-FFF2-40B4-BE49-F238E27FC236}">
                <a16:creationId xmlns:a16="http://schemas.microsoft.com/office/drawing/2014/main" id="{54620735-A8B5-FF46-99AA-D4D25CC53187}"/>
              </a:ext>
            </a:extLst>
          </p:cNvPr>
          <p:cNvSpPr/>
          <p:nvPr/>
        </p:nvSpPr>
        <p:spPr>
          <a:xfrm>
            <a:off x="28230" y="188888"/>
            <a:ext cx="11677650" cy="744499"/>
          </a:xfrm>
          <a:prstGeom prst="rect">
            <a:avLst/>
          </a:prstGeom>
        </p:spPr>
        <p:txBody>
          <a:bodyPr wrap="square" anchor="ctr">
            <a:spAutoFit/>
          </a:bodyPr>
          <a:lstStyle/>
          <a:p>
            <a:pPr algn="ctr">
              <a:lnSpc>
                <a:spcPts val="1800"/>
              </a:lnSpc>
              <a:spcBef>
                <a:spcPts val="1200"/>
              </a:spcBef>
            </a:pPr>
            <a:endParaRPr lang="en-US" sz="2400" b="1" kern="0" spc="100" dirty="0">
              <a:latin typeface="Century Schoolbook" charset="0"/>
              <a:ea typeface="Century Schoolbook" charset="0"/>
              <a:cs typeface="Century Schoolbook" charset="0"/>
            </a:endParaRPr>
          </a:p>
          <a:p>
            <a:pPr algn="ctr">
              <a:lnSpc>
                <a:spcPts val="1800"/>
              </a:lnSpc>
              <a:spcBef>
                <a:spcPts val="1200"/>
              </a:spcBef>
            </a:pPr>
            <a:r>
              <a:rPr lang="en-US" sz="3200" b="1" kern="0" spc="100" dirty="0">
                <a:latin typeface="Franklin Gothic Book" panose="020B0503020102020204" pitchFamily="34" charset="0"/>
                <a:ea typeface="Century Schoolbook" charset="0"/>
                <a:cs typeface="Century Schoolbook" charset="0"/>
              </a:rPr>
              <a:t>Increase Attention to Behaviors That Facilitate</a:t>
            </a:r>
          </a:p>
        </p:txBody>
      </p:sp>
    </p:spTree>
    <p:extLst>
      <p:ext uri="{BB962C8B-B14F-4D97-AF65-F5344CB8AC3E}">
        <p14:creationId xmlns:p14="http://schemas.microsoft.com/office/powerpoint/2010/main" val="2307742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FAB8D3C-DBEC-C942-E25C-C5B3D9539CD4}"/>
              </a:ext>
            </a:extLst>
          </p:cNvPr>
          <p:cNvSpPr>
            <a:spLocks noGrp="1"/>
          </p:cNvSpPr>
          <p:nvPr>
            <p:ph type="title"/>
          </p:nvPr>
        </p:nvSpPr>
        <p:spPr>
          <a:xfrm>
            <a:off x="826396" y="586855"/>
            <a:ext cx="4230100" cy="3387497"/>
          </a:xfrm>
        </p:spPr>
        <p:txBody>
          <a:bodyPr anchor="b">
            <a:normAutofit/>
          </a:bodyPr>
          <a:lstStyle/>
          <a:p>
            <a:pPr algn="r"/>
            <a:r>
              <a:rPr lang="en-US" sz="4000" dirty="0">
                <a:solidFill>
                  <a:srgbClr val="FFFFFF"/>
                </a:solidFill>
              </a:rPr>
              <a:t>Memorandum of Agreement</a:t>
            </a:r>
            <a:br>
              <a:rPr lang="en-US" sz="4000" dirty="0">
                <a:solidFill>
                  <a:srgbClr val="FFFFFF"/>
                </a:solidFill>
              </a:rPr>
            </a:br>
            <a:r>
              <a:rPr lang="en-US" sz="4000" dirty="0">
                <a:solidFill>
                  <a:srgbClr val="FFFFFF"/>
                </a:solidFill>
              </a:rPr>
              <a:t>Advances Program and </a:t>
            </a:r>
            <a:r>
              <a:rPr lang="en-US" sz="4000">
                <a:solidFill>
                  <a:srgbClr val="FFFFFF"/>
                </a:solidFill>
              </a:rPr>
              <a:t>Client Outcomes</a:t>
            </a:r>
          </a:p>
        </p:txBody>
      </p:sp>
      <p:sp>
        <p:nvSpPr>
          <p:cNvPr id="3" name="Content Placeholder 2">
            <a:extLst>
              <a:ext uri="{FF2B5EF4-FFF2-40B4-BE49-F238E27FC236}">
                <a16:creationId xmlns:a16="http://schemas.microsoft.com/office/drawing/2014/main" id="{B35BB1A4-1C78-2717-6A96-2BDD52D5D778}"/>
              </a:ext>
            </a:extLst>
          </p:cNvPr>
          <p:cNvSpPr>
            <a:spLocks noGrp="1"/>
          </p:cNvSpPr>
          <p:nvPr>
            <p:ph idx="1"/>
          </p:nvPr>
        </p:nvSpPr>
        <p:spPr>
          <a:xfrm>
            <a:off x="5994964" y="649480"/>
            <a:ext cx="5370641" cy="5546047"/>
          </a:xfrm>
        </p:spPr>
        <p:txBody>
          <a:bodyPr anchor="ctr">
            <a:normAutofit fontScale="92500" lnSpcReduction="10000"/>
          </a:bodyPr>
          <a:lstStyle/>
          <a:p>
            <a:r>
              <a:rPr lang="en-US" dirty="0">
                <a:latin typeface="Tw Cen MT" panose="020B0602020104020603" pitchFamily="34" charset="77"/>
              </a:rPr>
              <a:t>Solidifies Relationship</a:t>
            </a:r>
          </a:p>
          <a:p>
            <a:r>
              <a:rPr lang="en-US" dirty="0">
                <a:latin typeface="Tw Cen MT" panose="020B0602020104020603" pitchFamily="34" charset="77"/>
              </a:rPr>
              <a:t>Goal Consensus: Importance of TX and Progress Reports</a:t>
            </a:r>
          </a:p>
          <a:p>
            <a:r>
              <a:rPr lang="en-US" dirty="0">
                <a:latin typeface="Tw Cen MT" panose="020B0602020104020603" pitchFamily="34" charset="77"/>
              </a:rPr>
              <a:t>Eligibility Criteria</a:t>
            </a:r>
          </a:p>
          <a:p>
            <a:r>
              <a:rPr lang="en-US" dirty="0">
                <a:latin typeface="Tw Cen MT" panose="020B0602020104020603" pitchFamily="34" charset="77"/>
              </a:rPr>
              <a:t>Definition of Progress</a:t>
            </a:r>
          </a:p>
          <a:p>
            <a:r>
              <a:rPr lang="en-US" dirty="0">
                <a:latin typeface="Tw Cen MT" panose="020B0602020104020603" pitchFamily="34" charset="77"/>
              </a:rPr>
              <a:t>Information Sharing</a:t>
            </a:r>
          </a:p>
          <a:p>
            <a:r>
              <a:rPr lang="en-US" kern="100" dirty="0">
                <a:latin typeface="Tw Cen MT" panose="020B0602020104020603" pitchFamily="34" charset="77"/>
                <a:ea typeface="Aptos" panose="020B0004020202020204" pitchFamily="34" charset="0"/>
                <a:cs typeface="Times New Roman" panose="02020603050405020304" pitchFamily="18" charset="0"/>
              </a:rPr>
              <a:t>Boundaryless staff who work for both agencies </a:t>
            </a:r>
          </a:p>
          <a:p>
            <a:pPr>
              <a:spcAft>
                <a:spcPts val="800"/>
              </a:spcAft>
            </a:pPr>
            <a:r>
              <a:rPr lang="en-US" kern="100" dirty="0">
                <a:latin typeface="Tw Cen MT" panose="020B0602020104020603" pitchFamily="34" charset="77"/>
                <a:ea typeface="Aptos" panose="020B0004020202020204" pitchFamily="34" charset="0"/>
                <a:cs typeface="Times New Roman" panose="02020603050405020304" pitchFamily="18" charset="0"/>
              </a:rPr>
              <a:t>Success criteria</a:t>
            </a:r>
          </a:p>
          <a:p>
            <a:endParaRPr lang="en-US" dirty="0">
              <a:latin typeface="Tw Cen MT" panose="020B0602020104020603" pitchFamily="34" charset="77"/>
            </a:endParaRPr>
          </a:p>
          <a:p>
            <a:r>
              <a:rPr lang="en-US" sz="2000" dirty="0"/>
              <a:t>Sample template:  https://</a:t>
            </a:r>
            <a:r>
              <a:rPr lang="en-US" sz="2000" dirty="0" err="1"/>
              <a:t>cops.usdoj.gov</a:t>
            </a:r>
            <a:r>
              <a:rPr lang="en-US" sz="2000" dirty="0"/>
              <a:t>/pdf/</a:t>
            </a:r>
            <a:r>
              <a:rPr lang="en-US" sz="2000" dirty="0" err="1"/>
              <a:t>tribal_training</a:t>
            </a:r>
            <a:r>
              <a:rPr lang="en-US" sz="2000" dirty="0"/>
              <a:t>/MOU_MOA/</a:t>
            </a:r>
            <a:r>
              <a:rPr lang="en-US" sz="2000" dirty="0" err="1"/>
              <a:t>Templates_and_Reference_Documents</a:t>
            </a:r>
            <a:r>
              <a:rPr lang="en-US" sz="2000" dirty="0"/>
              <a:t>/</a:t>
            </a:r>
            <a:r>
              <a:rPr lang="en-US" sz="2000" dirty="0" err="1"/>
              <a:t>Fillable_Template_MOA.docx</a:t>
            </a:r>
            <a:endParaRPr lang="en-US" sz="2000" dirty="0"/>
          </a:p>
        </p:txBody>
      </p:sp>
    </p:spTree>
    <p:extLst>
      <p:ext uri="{BB962C8B-B14F-4D97-AF65-F5344CB8AC3E}">
        <p14:creationId xmlns:p14="http://schemas.microsoft.com/office/powerpoint/2010/main" val="2517426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1F117-BFC0-5043-B22E-DB306AE3F1E2}"/>
              </a:ext>
            </a:extLst>
          </p:cNvPr>
          <p:cNvSpPr>
            <a:spLocks noGrp="1"/>
          </p:cNvSpPr>
          <p:nvPr>
            <p:ph type="title"/>
          </p:nvPr>
        </p:nvSpPr>
        <p:spPr/>
        <p:txBody>
          <a:bodyPr>
            <a:noAutofit/>
          </a:bodyPr>
          <a:lstStyle/>
          <a:p>
            <a:r>
              <a:rPr lang="en-US" sz="3200">
                <a:latin typeface="Arial Rounded MT Bold" panose="020F0704030504030204" pitchFamily="34" charset="77"/>
              </a:rPr>
              <a:t>Link the Criminal Justice System with </a:t>
            </a:r>
            <a:r>
              <a:rPr lang="en-US" sz="3200" i="1">
                <a:latin typeface="Arial Rounded MT Bold" panose="020F0704030504030204" pitchFamily="34" charset="77"/>
              </a:rPr>
              <a:t>Other</a:t>
            </a:r>
            <a:r>
              <a:rPr lang="en-US" sz="3200">
                <a:latin typeface="Arial Rounded MT Bold" panose="020F0704030504030204" pitchFamily="34" charset="77"/>
              </a:rPr>
              <a:t> Health Care and Service Delivery Systems </a:t>
            </a:r>
            <a:endParaRPr lang="en-US" sz="3200" dirty="0">
              <a:latin typeface="Arial Rounded MT Bold" panose="020F0704030504030204" pitchFamily="34" charset="77"/>
            </a:endParaRPr>
          </a:p>
        </p:txBody>
      </p:sp>
      <p:sp>
        <p:nvSpPr>
          <p:cNvPr id="3" name="Content Placeholder 2">
            <a:extLst>
              <a:ext uri="{FF2B5EF4-FFF2-40B4-BE49-F238E27FC236}">
                <a16:creationId xmlns:a16="http://schemas.microsoft.com/office/drawing/2014/main" id="{D7C105E7-7A0C-C447-990E-3F5F8914921C}"/>
              </a:ext>
            </a:extLst>
          </p:cNvPr>
          <p:cNvSpPr>
            <a:spLocks noGrp="1"/>
          </p:cNvSpPr>
          <p:nvPr>
            <p:ph idx="1"/>
          </p:nvPr>
        </p:nvSpPr>
        <p:spPr>
          <a:xfrm>
            <a:off x="838200" y="1825624"/>
            <a:ext cx="10515600" cy="4864735"/>
          </a:xfrm>
        </p:spPr>
        <p:txBody>
          <a:bodyPr>
            <a:normAutofit lnSpcReduction="10000"/>
          </a:bodyPr>
          <a:lstStyle/>
          <a:p>
            <a:r>
              <a:rPr lang="en-US" dirty="0"/>
              <a:t>Move </a:t>
            </a:r>
            <a:r>
              <a:rPr lang="en-US" i="1" dirty="0"/>
              <a:t>from</a:t>
            </a:r>
            <a:r>
              <a:rPr lang="en-US" dirty="0"/>
              <a:t> screening and assessment </a:t>
            </a:r>
            <a:r>
              <a:rPr lang="en-US" i="1" dirty="0"/>
              <a:t>to</a:t>
            </a:r>
            <a:r>
              <a:rPr lang="en-US" dirty="0"/>
              <a:t> clinical pathways</a:t>
            </a:r>
          </a:p>
          <a:p>
            <a:r>
              <a:rPr lang="en-US" dirty="0"/>
              <a:t>Why? A clinical pathway is a </a:t>
            </a:r>
            <a:r>
              <a:rPr lang="en-US" u="sng" dirty="0"/>
              <a:t>direct, proactive </a:t>
            </a:r>
            <a:r>
              <a:rPr lang="en-US" dirty="0"/>
              <a:t>“placement” instead of referral (a process of providing direction proactively)</a:t>
            </a:r>
          </a:p>
          <a:p>
            <a:r>
              <a:rPr lang="en-US" dirty="0"/>
              <a:t>Recognize that individuals have </a:t>
            </a:r>
            <a:br>
              <a:rPr lang="en-US" dirty="0"/>
            </a:br>
            <a:r>
              <a:rPr lang="en-US" dirty="0"/>
              <a:t>different needs, and that these</a:t>
            </a:r>
            <a:br>
              <a:rPr lang="en-US" dirty="0"/>
            </a:br>
            <a:r>
              <a:rPr lang="en-US" dirty="0"/>
              <a:t>needs require different types of </a:t>
            </a:r>
            <a:br>
              <a:rPr lang="en-US" dirty="0"/>
            </a:br>
            <a:r>
              <a:rPr lang="en-US" dirty="0"/>
              <a:t>services</a:t>
            </a:r>
          </a:p>
          <a:p>
            <a:r>
              <a:rPr lang="en-US" dirty="0"/>
              <a:t>Focus on constellation of problems</a:t>
            </a:r>
          </a:p>
          <a:p>
            <a:r>
              <a:rPr lang="en-US" dirty="0"/>
              <a:t>Improves treatment initiation </a:t>
            </a:r>
          </a:p>
          <a:p>
            <a:r>
              <a:rPr lang="en-US" dirty="0"/>
              <a:t>Facilitates integrated care and better</a:t>
            </a:r>
            <a:br>
              <a:rPr lang="en-US" dirty="0"/>
            </a:br>
            <a:r>
              <a:rPr lang="en-US" dirty="0"/>
              <a:t>outcomes</a:t>
            </a:r>
          </a:p>
        </p:txBody>
      </p:sp>
      <p:pic>
        <p:nvPicPr>
          <p:cNvPr id="5" name="Picture 4">
            <a:extLst>
              <a:ext uri="{FF2B5EF4-FFF2-40B4-BE49-F238E27FC236}">
                <a16:creationId xmlns:a16="http://schemas.microsoft.com/office/drawing/2014/main" id="{B8A822E2-3A95-B242-892A-07C3E53D4146}"/>
              </a:ext>
            </a:extLst>
          </p:cNvPr>
          <p:cNvPicPr>
            <a:picLocks noChangeAspect="1"/>
          </p:cNvPicPr>
          <p:nvPr/>
        </p:nvPicPr>
        <p:blipFill>
          <a:blip r:embed="rId2"/>
          <a:stretch>
            <a:fillRect/>
          </a:stretch>
        </p:blipFill>
        <p:spPr>
          <a:xfrm>
            <a:off x="6954982" y="3429000"/>
            <a:ext cx="4856018" cy="2820035"/>
          </a:xfrm>
          <a:prstGeom prst="rect">
            <a:avLst/>
          </a:prstGeom>
        </p:spPr>
      </p:pic>
    </p:spTree>
    <p:extLst>
      <p:ext uri="{BB962C8B-B14F-4D97-AF65-F5344CB8AC3E}">
        <p14:creationId xmlns:p14="http://schemas.microsoft.com/office/powerpoint/2010/main" val="3717839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3F77E-2C15-4844-AB95-2905E866F0D4}"/>
              </a:ext>
            </a:extLst>
          </p:cNvPr>
          <p:cNvSpPr>
            <a:spLocks noGrp="1"/>
          </p:cNvSpPr>
          <p:nvPr>
            <p:ph type="title"/>
          </p:nvPr>
        </p:nvSpPr>
        <p:spPr>
          <a:xfrm>
            <a:off x="838200" y="18255"/>
            <a:ext cx="10515600" cy="1325563"/>
          </a:xfrm>
        </p:spPr>
        <p:txBody>
          <a:bodyPr>
            <a:normAutofit/>
          </a:bodyPr>
          <a:lstStyle/>
          <a:p>
            <a:r>
              <a:rPr lang="en-US" dirty="0">
                <a:solidFill>
                  <a:srgbClr val="7030A0"/>
                </a:solidFill>
                <a:latin typeface="Arial Rounded MT Bold" panose="020F0704030504030204" pitchFamily="34" charset="77"/>
              </a:rPr>
              <a:t>Generations of Systems of Care</a:t>
            </a:r>
          </a:p>
        </p:txBody>
      </p:sp>
      <p:graphicFrame>
        <p:nvGraphicFramePr>
          <p:cNvPr id="4" name="Content Placeholder 3">
            <a:extLst>
              <a:ext uri="{FF2B5EF4-FFF2-40B4-BE49-F238E27FC236}">
                <a16:creationId xmlns:a16="http://schemas.microsoft.com/office/drawing/2014/main" id="{4CBFF173-2D5F-EC40-A98B-D8FE3BB6AB0A}"/>
              </a:ext>
            </a:extLst>
          </p:cNvPr>
          <p:cNvGraphicFramePr>
            <a:graphicFrameLocks noGrp="1"/>
          </p:cNvGraphicFramePr>
          <p:nvPr>
            <p:ph idx="1"/>
            <p:extLst>
              <p:ext uri="{D42A27DB-BD31-4B8C-83A1-F6EECF244321}">
                <p14:modId xmlns:p14="http://schemas.microsoft.com/office/powerpoint/2010/main" val="4237501760"/>
              </p:ext>
            </p:extLst>
          </p:nvPr>
        </p:nvGraphicFramePr>
        <p:xfrm>
          <a:off x="838200" y="1143000"/>
          <a:ext cx="10515600" cy="5033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36F4B729-BBBC-414E-8755-BE9266D838A1}"/>
              </a:ext>
            </a:extLst>
          </p:cNvPr>
          <p:cNvSpPr txBox="1"/>
          <p:nvPr/>
        </p:nvSpPr>
        <p:spPr>
          <a:xfrm>
            <a:off x="1600200" y="6050280"/>
            <a:ext cx="2544286" cy="646331"/>
          </a:xfrm>
          <a:prstGeom prst="rect">
            <a:avLst/>
          </a:prstGeom>
          <a:noFill/>
        </p:spPr>
        <p:txBody>
          <a:bodyPr wrap="none" rtlCol="0">
            <a:spAutoFit/>
          </a:bodyPr>
          <a:lstStyle/>
          <a:p>
            <a:r>
              <a:rPr lang="en-US" b="1" dirty="0">
                <a:solidFill>
                  <a:srgbClr val="FF0000"/>
                </a:solidFill>
              </a:rPr>
              <a:t>Low Uptake in Referrals/</a:t>
            </a:r>
            <a:br>
              <a:rPr lang="en-US" b="1" dirty="0">
                <a:solidFill>
                  <a:srgbClr val="FF0000"/>
                </a:solidFill>
              </a:rPr>
            </a:br>
            <a:r>
              <a:rPr lang="en-US" b="1" dirty="0">
                <a:solidFill>
                  <a:srgbClr val="FF0000"/>
                </a:solidFill>
              </a:rPr>
              <a:t>Treatment Initiation</a:t>
            </a:r>
          </a:p>
        </p:txBody>
      </p:sp>
    </p:spTree>
    <p:extLst>
      <p:ext uri="{BB962C8B-B14F-4D97-AF65-F5344CB8AC3E}">
        <p14:creationId xmlns:p14="http://schemas.microsoft.com/office/powerpoint/2010/main" val="380288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93394DA-E684-47C2-9020-13225823F4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D782171-F31A-6F22-EC71-F96C9B1714C5}"/>
              </a:ext>
            </a:extLst>
          </p:cNvPr>
          <p:cNvSpPr>
            <a:spLocks noGrp="1"/>
          </p:cNvSpPr>
          <p:nvPr>
            <p:ph type="title"/>
          </p:nvPr>
        </p:nvSpPr>
        <p:spPr>
          <a:xfrm>
            <a:off x="838200" y="365125"/>
            <a:ext cx="10515600" cy="1306443"/>
          </a:xfrm>
        </p:spPr>
        <p:txBody>
          <a:bodyPr>
            <a:normAutofit/>
          </a:bodyPr>
          <a:lstStyle/>
          <a:p>
            <a:r>
              <a:rPr lang="en-US" sz="4000" b="0" i="0">
                <a:effectLst/>
                <a:latin typeface="Google Sans"/>
              </a:rPr>
              <a:t>Social Determinants of Health: </a:t>
            </a:r>
            <a:br>
              <a:rPr lang="en-US" sz="4000" b="0" i="0">
                <a:effectLst/>
                <a:latin typeface="Google Sans"/>
              </a:rPr>
            </a:br>
            <a:endParaRPr lang="en-US" sz="4000"/>
          </a:p>
        </p:txBody>
      </p:sp>
      <p:pic>
        <p:nvPicPr>
          <p:cNvPr id="6" name="Picture 5">
            <a:extLst>
              <a:ext uri="{FF2B5EF4-FFF2-40B4-BE49-F238E27FC236}">
                <a16:creationId xmlns:a16="http://schemas.microsoft.com/office/drawing/2014/main" id="{712EDB28-3676-4B4B-9A5F-225430053779}"/>
              </a:ext>
            </a:extLst>
          </p:cNvPr>
          <p:cNvPicPr>
            <a:picLocks noChangeAspect="1"/>
          </p:cNvPicPr>
          <p:nvPr/>
        </p:nvPicPr>
        <p:blipFill>
          <a:blip r:embed="rId2"/>
          <a:srcRect r="45916" b="-2"/>
          <a:stretch>
            <a:fillRect/>
          </a:stretch>
        </p:blipFill>
        <p:spPr>
          <a:xfrm>
            <a:off x="7989293" y="1270861"/>
            <a:ext cx="3423093" cy="4858229"/>
          </a:xfrm>
          <a:prstGeom prst="rect">
            <a:avLst/>
          </a:prstGeom>
        </p:spPr>
      </p:pic>
      <p:graphicFrame>
        <p:nvGraphicFramePr>
          <p:cNvPr id="5" name="Content Placeholder 2">
            <a:extLst>
              <a:ext uri="{FF2B5EF4-FFF2-40B4-BE49-F238E27FC236}">
                <a16:creationId xmlns:a16="http://schemas.microsoft.com/office/drawing/2014/main" id="{D2377E08-9634-7F0F-9406-37A31F8E875F}"/>
              </a:ext>
            </a:extLst>
          </p:cNvPr>
          <p:cNvGraphicFramePr>
            <a:graphicFrameLocks noGrp="1"/>
          </p:cNvGraphicFramePr>
          <p:nvPr>
            <p:ph idx="1"/>
            <p:extLst>
              <p:ext uri="{D42A27DB-BD31-4B8C-83A1-F6EECF244321}">
                <p14:modId xmlns:p14="http://schemas.microsoft.com/office/powerpoint/2010/main" val="3647744662"/>
              </p:ext>
            </p:extLst>
          </p:nvPr>
        </p:nvGraphicFramePr>
        <p:xfrm>
          <a:off x="838200" y="1270861"/>
          <a:ext cx="6714744" cy="48582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89406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7175" y="345218"/>
            <a:ext cx="9601200" cy="770370"/>
          </a:xfrm>
        </p:spPr>
        <p:txBody>
          <a:bodyPr>
            <a:normAutofit/>
          </a:bodyPr>
          <a:lstStyle/>
          <a:p>
            <a:r>
              <a:rPr lang="en-US" sz="4000" b="1" dirty="0"/>
              <a:t>Social Determinants of Health (SDOH)</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7298" y="1724161"/>
            <a:ext cx="1079638" cy="78506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7175" y="4356440"/>
            <a:ext cx="889421" cy="889421"/>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04288" y="4189538"/>
            <a:ext cx="1074960" cy="1074960"/>
          </a:xfrm>
          <a:prstGeom prst="rect">
            <a:avLst/>
          </a:prstGeom>
        </p:spPr>
      </p:pic>
      <p:grpSp>
        <p:nvGrpSpPr>
          <p:cNvPr id="39" name="Group 38"/>
          <p:cNvGrpSpPr/>
          <p:nvPr/>
        </p:nvGrpSpPr>
        <p:grpSpPr>
          <a:xfrm>
            <a:off x="903157" y="1533988"/>
            <a:ext cx="5269043" cy="1261426"/>
            <a:chOff x="903157" y="1533988"/>
            <a:chExt cx="5269043" cy="1261426"/>
          </a:xfrm>
        </p:grpSpPr>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47811" y="1556402"/>
              <a:ext cx="1008152" cy="1167655"/>
            </a:xfrm>
            <a:prstGeom prst="rect">
              <a:avLst/>
            </a:prstGeom>
          </p:spPr>
        </p:pic>
        <p:grpSp>
          <p:nvGrpSpPr>
            <p:cNvPr id="14" name="Group 13"/>
            <p:cNvGrpSpPr/>
            <p:nvPr/>
          </p:nvGrpSpPr>
          <p:grpSpPr>
            <a:xfrm>
              <a:off x="903157" y="1533988"/>
              <a:ext cx="5269043" cy="1261426"/>
              <a:chOff x="903157" y="1533988"/>
              <a:chExt cx="5269043" cy="1261426"/>
            </a:xfrm>
          </p:grpSpPr>
          <p:sp>
            <p:nvSpPr>
              <p:cNvPr id="10" name="Rounded Rectangle 9"/>
              <p:cNvSpPr/>
              <p:nvPr/>
            </p:nvSpPr>
            <p:spPr>
              <a:xfrm>
                <a:off x="903157" y="1533988"/>
                <a:ext cx="5269043" cy="1261426"/>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 name="TextBox 11"/>
              <p:cNvSpPr txBox="1"/>
              <p:nvPr/>
            </p:nvSpPr>
            <p:spPr>
              <a:xfrm>
                <a:off x="2055961" y="1678564"/>
                <a:ext cx="4116237" cy="923330"/>
              </a:xfrm>
              <a:prstGeom prst="rect">
                <a:avLst/>
              </a:prstGeom>
              <a:noFill/>
            </p:spPr>
            <p:txBody>
              <a:bodyPr wrap="square" rtlCol="0">
                <a:spAutoFit/>
              </a:bodyPr>
              <a:lstStyle/>
              <a:p>
                <a:pPr marL="102870"/>
                <a:r>
                  <a:rPr lang="en-US" b="1" dirty="0"/>
                  <a:t>Work</a:t>
                </a:r>
                <a:r>
                  <a:rPr lang="en-US" dirty="0"/>
                  <a:t> encourages taking on responsibilities and engages youth in productive activities </a:t>
                </a:r>
              </a:p>
            </p:txBody>
          </p:sp>
        </p:grpSp>
      </p:grpSp>
      <p:grpSp>
        <p:nvGrpSpPr>
          <p:cNvPr id="20" name="Group 19"/>
          <p:cNvGrpSpPr/>
          <p:nvPr/>
        </p:nvGrpSpPr>
        <p:grpSpPr>
          <a:xfrm>
            <a:off x="903156" y="2853766"/>
            <a:ext cx="5269043" cy="1261426"/>
            <a:chOff x="903156" y="2853766"/>
            <a:chExt cx="5269043" cy="1261426"/>
          </a:xfrm>
        </p:grpSpPr>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7719" y="2917576"/>
              <a:ext cx="1108335" cy="1108335"/>
            </a:xfrm>
            <a:prstGeom prst="rect">
              <a:avLst/>
            </a:prstGeom>
          </p:spPr>
        </p:pic>
        <p:grpSp>
          <p:nvGrpSpPr>
            <p:cNvPr id="15" name="Group 14"/>
            <p:cNvGrpSpPr/>
            <p:nvPr/>
          </p:nvGrpSpPr>
          <p:grpSpPr>
            <a:xfrm>
              <a:off x="903156" y="2853766"/>
              <a:ext cx="5269043" cy="1261426"/>
              <a:chOff x="903157" y="1533988"/>
              <a:chExt cx="5269043" cy="1261426"/>
            </a:xfrm>
          </p:grpSpPr>
          <p:sp>
            <p:nvSpPr>
              <p:cNvPr id="16" name="Rounded Rectangle 15"/>
              <p:cNvSpPr/>
              <p:nvPr/>
            </p:nvSpPr>
            <p:spPr>
              <a:xfrm>
                <a:off x="903157" y="1533988"/>
                <a:ext cx="5269043" cy="1261426"/>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7" name="TextBox 16"/>
              <p:cNvSpPr txBox="1"/>
              <p:nvPr/>
            </p:nvSpPr>
            <p:spPr>
              <a:xfrm>
                <a:off x="2055961" y="1677517"/>
                <a:ext cx="4116237" cy="923330"/>
              </a:xfrm>
              <a:prstGeom prst="rect">
                <a:avLst/>
              </a:prstGeom>
              <a:noFill/>
            </p:spPr>
            <p:txBody>
              <a:bodyPr wrap="square" rtlCol="0">
                <a:spAutoFit/>
              </a:bodyPr>
              <a:lstStyle/>
              <a:p>
                <a:pPr marL="102870"/>
                <a:r>
                  <a:rPr lang="en-US" b="1" dirty="0"/>
                  <a:t>Education</a:t>
                </a:r>
                <a:r>
                  <a:rPr lang="en-US" dirty="0"/>
                  <a:t> focuses on providing youth with opportunities for learning and implementing new skills</a:t>
                </a:r>
              </a:p>
            </p:txBody>
          </p:sp>
        </p:grpSp>
      </p:grpSp>
      <p:grpSp>
        <p:nvGrpSpPr>
          <p:cNvPr id="23" name="Group 22"/>
          <p:cNvGrpSpPr/>
          <p:nvPr/>
        </p:nvGrpSpPr>
        <p:grpSpPr>
          <a:xfrm>
            <a:off x="903154" y="4179002"/>
            <a:ext cx="5269043" cy="1261426"/>
            <a:chOff x="903157" y="1533988"/>
            <a:chExt cx="5269043" cy="1261426"/>
          </a:xfrm>
        </p:grpSpPr>
        <p:sp>
          <p:nvSpPr>
            <p:cNvPr id="24" name="Rounded Rectangle 23"/>
            <p:cNvSpPr/>
            <p:nvPr/>
          </p:nvSpPr>
          <p:spPr>
            <a:xfrm>
              <a:off x="903157" y="1533988"/>
              <a:ext cx="5269043" cy="1261426"/>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25" name="TextBox 24"/>
            <p:cNvSpPr txBox="1"/>
            <p:nvPr/>
          </p:nvSpPr>
          <p:spPr>
            <a:xfrm>
              <a:off x="2055961" y="1677517"/>
              <a:ext cx="4116237" cy="646331"/>
            </a:xfrm>
            <a:prstGeom prst="rect">
              <a:avLst/>
            </a:prstGeom>
            <a:noFill/>
          </p:spPr>
          <p:txBody>
            <a:bodyPr wrap="square" rtlCol="0">
              <a:spAutoFit/>
            </a:bodyPr>
            <a:lstStyle/>
            <a:p>
              <a:pPr marL="102870"/>
              <a:r>
                <a:rPr lang="en-US" b="1" dirty="0"/>
                <a:t>Relationships</a:t>
              </a:r>
              <a:r>
                <a:rPr lang="en-US" dirty="0"/>
                <a:t> give youth a sense of belonging, and shape their behavior</a:t>
              </a:r>
            </a:p>
          </p:txBody>
        </p:sp>
      </p:grpSp>
      <p:grpSp>
        <p:nvGrpSpPr>
          <p:cNvPr id="26" name="Group 25"/>
          <p:cNvGrpSpPr/>
          <p:nvPr/>
        </p:nvGrpSpPr>
        <p:grpSpPr>
          <a:xfrm>
            <a:off x="6842010" y="1462631"/>
            <a:ext cx="5269043" cy="1261426"/>
            <a:chOff x="903157" y="1533988"/>
            <a:chExt cx="5269043" cy="1261426"/>
          </a:xfrm>
        </p:grpSpPr>
        <p:sp>
          <p:nvSpPr>
            <p:cNvPr id="27" name="Rounded Rectangle 26"/>
            <p:cNvSpPr/>
            <p:nvPr/>
          </p:nvSpPr>
          <p:spPr>
            <a:xfrm>
              <a:off x="903157" y="1533988"/>
              <a:ext cx="5269043" cy="1261426"/>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28" name="TextBox 27"/>
            <p:cNvSpPr txBox="1"/>
            <p:nvPr/>
          </p:nvSpPr>
          <p:spPr>
            <a:xfrm>
              <a:off x="2055961" y="1677517"/>
              <a:ext cx="4116237" cy="923330"/>
            </a:xfrm>
            <a:prstGeom prst="rect">
              <a:avLst/>
            </a:prstGeom>
            <a:noFill/>
          </p:spPr>
          <p:txBody>
            <a:bodyPr wrap="square" rtlCol="0">
              <a:spAutoFit/>
            </a:bodyPr>
            <a:lstStyle/>
            <a:p>
              <a:pPr marL="102870"/>
              <a:r>
                <a:rPr lang="en-US" b="1" dirty="0"/>
                <a:t>Community</a:t>
              </a:r>
              <a:r>
                <a:rPr lang="en-US" dirty="0"/>
                <a:t> provide youth with social capital which ensures a connection with society </a:t>
              </a:r>
            </a:p>
          </p:txBody>
        </p:sp>
      </p:grpSp>
      <p:grpSp>
        <p:nvGrpSpPr>
          <p:cNvPr id="29" name="Group 28"/>
          <p:cNvGrpSpPr/>
          <p:nvPr/>
        </p:nvGrpSpPr>
        <p:grpSpPr>
          <a:xfrm>
            <a:off x="6842010" y="2767042"/>
            <a:ext cx="5269043" cy="1261426"/>
            <a:chOff x="903157" y="1533988"/>
            <a:chExt cx="5269043" cy="1261426"/>
          </a:xfrm>
        </p:grpSpPr>
        <p:sp>
          <p:nvSpPr>
            <p:cNvPr id="30" name="Rounded Rectangle 29"/>
            <p:cNvSpPr/>
            <p:nvPr/>
          </p:nvSpPr>
          <p:spPr>
            <a:xfrm>
              <a:off x="903157" y="1533988"/>
              <a:ext cx="5269043" cy="1261426"/>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31" name="TextBox 30"/>
            <p:cNvSpPr txBox="1"/>
            <p:nvPr/>
          </p:nvSpPr>
          <p:spPr>
            <a:xfrm>
              <a:off x="2055959" y="1568101"/>
              <a:ext cx="4116237" cy="1200329"/>
            </a:xfrm>
            <a:prstGeom prst="rect">
              <a:avLst/>
            </a:prstGeom>
            <a:noFill/>
          </p:spPr>
          <p:txBody>
            <a:bodyPr wrap="square" rtlCol="0">
              <a:spAutoFit/>
            </a:bodyPr>
            <a:lstStyle/>
            <a:p>
              <a:pPr marL="102870"/>
              <a:r>
                <a:rPr lang="en-US" b="1" dirty="0"/>
                <a:t>Health (Physical Activity)</a:t>
              </a:r>
              <a:r>
                <a:rPr lang="en-US" dirty="0"/>
                <a:t> provides self-confidence, experience of success, emotional and psychological development.</a:t>
              </a:r>
            </a:p>
          </p:txBody>
        </p:sp>
      </p:grpSp>
      <p:grpSp>
        <p:nvGrpSpPr>
          <p:cNvPr id="32" name="Group 31"/>
          <p:cNvGrpSpPr/>
          <p:nvPr/>
        </p:nvGrpSpPr>
        <p:grpSpPr>
          <a:xfrm>
            <a:off x="6842008" y="4105566"/>
            <a:ext cx="5269043" cy="1261426"/>
            <a:chOff x="903157" y="1533988"/>
            <a:chExt cx="5269043" cy="1261426"/>
          </a:xfrm>
        </p:grpSpPr>
        <p:sp>
          <p:nvSpPr>
            <p:cNvPr id="33" name="Rounded Rectangle 32"/>
            <p:cNvSpPr/>
            <p:nvPr/>
          </p:nvSpPr>
          <p:spPr>
            <a:xfrm>
              <a:off x="903157" y="1533988"/>
              <a:ext cx="5269043" cy="1261426"/>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34" name="TextBox 33"/>
            <p:cNvSpPr txBox="1"/>
            <p:nvPr/>
          </p:nvSpPr>
          <p:spPr>
            <a:xfrm>
              <a:off x="1978119" y="1693775"/>
              <a:ext cx="4030191" cy="923330"/>
            </a:xfrm>
            <a:prstGeom prst="rect">
              <a:avLst/>
            </a:prstGeom>
            <a:noFill/>
          </p:spPr>
          <p:txBody>
            <a:bodyPr wrap="square" rtlCol="0">
              <a:spAutoFit/>
            </a:bodyPr>
            <a:lstStyle/>
            <a:p>
              <a:pPr marL="102870"/>
              <a:r>
                <a:rPr lang="en-US" b="1" dirty="0"/>
                <a:t>Creativity</a:t>
              </a:r>
              <a:r>
                <a:rPr lang="en-US" dirty="0"/>
                <a:t> (dance, theater, poetry) give youth competence and ability to express oneself</a:t>
              </a:r>
            </a:p>
          </p:txBody>
        </p:sp>
      </p:grpSp>
      <p:pic>
        <p:nvPicPr>
          <p:cNvPr id="35" name="Picture 3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54985" y="2867586"/>
            <a:ext cx="1124263" cy="1124263"/>
          </a:xfrm>
          <a:prstGeom prst="rect">
            <a:avLst/>
          </a:prstGeom>
        </p:spPr>
      </p:pic>
      <p:sp>
        <p:nvSpPr>
          <p:cNvPr id="36" name="Slide Number Placeholder 35"/>
          <p:cNvSpPr>
            <a:spLocks noGrp="1"/>
          </p:cNvSpPr>
          <p:nvPr>
            <p:ph type="sldNum" sz="quarter" idx="12"/>
          </p:nvPr>
        </p:nvSpPr>
        <p:spPr/>
        <p:txBody>
          <a:bodyPr/>
          <a:lstStyle/>
          <a:p>
            <a:fld id="{847287A6-3E13-C149-9325-7F1805001A43}" type="slidenum">
              <a:rPr lang="en-US" smtClean="0"/>
              <a:t>6</a:t>
            </a:fld>
            <a:endParaRPr lang="en-US" dirty="0"/>
          </a:p>
        </p:txBody>
      </p:sp>
      <p:sp>
        <p:nvSpPr>
          <p:cNvPr id="37" name="TextBox 36"/>
          <p:cNvSpPr txBox="1"/>
          <p:nvPr/>
        </p:nvSpPr>
        <p:spPr>
          <a:xfrm>
            <a:off x="2055958" y="5901577"/>
            <a:ext cx="9454270" cy="830997"/>
          </a:xfrm>
          <a:prstGeom prst="rect">
            <a:avLst/>
          </a:prstGeom>
          <a:noFill/>
        </p:spPr>
        <p:txBody>
          <a:bodyPr wrap="square" rtlCol="0">
            <a:spAutoFit/>
          </a:bodyPr>
          <a:lstStyle/>
          <a:p>
            <a:pPr algn="ctr"/>
            <a:r>
              <a:rPr lang="en-US" sz="2400" b="1" dirty="0"/>
              <a:t>Develop assets within  these six domains to contribute to productive citizens</a:t>
            </a:r>
          </a:p>
        </p:txBody>
      </p:sp>
    </p:spTree>
    <p:extLst>
      <p:ext uri="{BB962C8B-B14F-4D97-AF65-F5344CB8AC3E}">
        <p14:creationId xmlns:p14="http://schemas.microsoft.com/office/powerpoint/2010/main" val="1171330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 name="Rectangle 60">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40081" y="320040"/>
            <a:ext cx="4408438" cy="3892669"/>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3600" kern="1200" dirty="0">
                <a:ln>
                  <a:solidFill>
                    <a:sysClr val="windowText" lastClr="000000"/>
                  </a:solidFill>
                </a:ln>
                <a:solidFill>
                  <a:schemeClr val="tx1"/>
                </a:solidFill>
                <a:latin typeface="+mj-lt"/>
                <a:ea typeface="+mj-ea"/>
                <a:cs typeface="+mj-cs"/>
              </a:rPr>
              <a:t>Static Risk: How do we define it?</a:t>
            </a:r>
          </a:p>
        </p:txBody>
      </p:sp>
      <p:sp>
        <p:nvSpPr>
          <p:cNvPr id="62"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5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utoShape 2" descr="https://soaring2.gmuace.org/pluginfile.php/687/mod_lesson/page_contents/438/light-blue-pixel.png"/>
          <p:cNvSpPr>
            <a:spLocks noChangeAspect="1" noChangeArrowheads="1"/>
          </p:cNvSpPr>
          <p:nvPr/>
        </p:nvSpPr>
        <p:spPr bwMode="auto">
          <a:xfrm>
            <a:off x="3976688" y="3896158"/>
            <a:ext cx="6494" cy="167553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2345" tIns="31173" rIns="62345" bIns="31173" numCol="1" anchor="t" anchorCtr="0" compatLnSpc="1">
            <a:prstTxWarp prst="textNoShape">
              <a:avLst/>
            </a:prstTxWarp>
          </a:bodyPr>
          <a:lstStyle/>
          <a:p>
            <a:endParaRPr lang="en-US" sz="1227"/>
          </a:p>
        </p:txBody>
      </p:sp>
      <p:sp>
        <p:nvSpPr>
          <p:cNvPr id="12" name="AutoShape 3" descr="https://soaring2.gmuace.org/pluginfile.php/687/mod_lesson/page_contents/438/light-blue-pixel.png"/>
          <p:cNvSpPr>
            <a:spLocks noChangeAspect="1" noChangeArrowheads="1"/>
          </p:cNvSpPr>
          <p:nvPr/>
        </p:nvSpPr>
        <p:spPr bwMode="auto">
          <a:xfrm>
            <a:off x="3711504" y="2530619"/>
            <a:ext cx="6494" cy="167553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2345" tIns="31173" rIns="62345" bIns="31173" numCol="1" anchor="t" anchorCtr="0" compatLnSpc="1">
            <a:prstTxWarp prst="textNoShape">
              <a:avLst/>
            </a:prstTxWarp>
          </a:bodyPr>
          <a:lstStyle/>
          <a:p>
            <a:endParaRPr lang="en-US" sz="1227"/>
          </a:p>
        </p:txBody>
      </p:sp>
      <p:graphicFrame>
        <p:nvGraphicFramePr>
          <p:cNvPr id="11" name="Table 10"/>
          <p:cNvGraphicFramePr>
            <a:graphicFrameLocks noGrp="1"/>
          </p:cNvGraphicFramePr>
          <p:nvPr>
            <p:extLst>
              <p:ext uri="{D42A27DB-BD31-4B8C-83A1-F6EECF244321}">
                <p14:modId xmlns:p14="http://schemas.microsoft.com/office/powerpoint/2010/main" val="3195496984"/>
              </p:ext>
            </p:extLst>
          </p:nvPr>
        </p:nvGraphicFramePr>
        <p:xfrm>
          <a:off x="5780640" y="791020"/>
          <a:ext cx="6293140" cy="5930404"/>
        </p:xfrm>
        <a:graphic>
          <a:graphicData uri="http://schemas.openxmlformats.org/drawingml/2006/table">
            <a:tbl>
              <a:tblPr>
                <a:noFill/>
              </a:tblPr>
              <a:tblGrid>
                <a:gridCol w="2091554">
                  <a:extLst>
                    <a:ext uri="{9D8B030D-6E8A-4147-A177-3AD203B41FA5}">
                      <a16:colId xmlns:a16="http://schemas.microsoft.com/office/drawing/2014/main" val="20000"/>
                    </a:ext>
                  </a:extLst>
                </a:gridCol>
                <a:gridCol w="540633">
                  <a:extLst>
                    <a:ext uri="{9D8B030D-6E8A-4147-A177-3AD203B41FA5}">
                      <a16:colId xmlns:a16="http://schemas.microsoft.com/office/drawing/2014/main" val="20001"/>
                    </a:ext>
                  </a:extLst>
                </a:gridCol>
                <a:gridCol w="3660953">
                  <a:extLst>
                    <a:ext uri="{9D8B030D-6E8A-4147-A177-3AD203B41FA5}">
                      <a16:colId xmlns:a16="http://schemas.microsoft.com/office/drawing/2014/main" val="20002"/>
                    </a:ext>
                  </a:extLst>
                </a:gridCol>
              </a:tblGrid>
              <a:tr h="3746187">
                <a:tc>
                  <a:txBody>
                    <a:bodyPr/>
                    <a:lstStyle/>
                    <a:p>
                      <a:pPr algn="l"/>
                      <a:r>
                        <a:rPr lang="en-US" sz="2400" cap="none" spc="0" dirty="0">
                          <a:solidFill>
                            <a:schemeClr val="tx1"/>
                          </a:solidFill>
                          <a:effectLst/>
                        </a:rPr>
                        <a:t>Empirical research has found that some </a:t>
                      </a:r>
                      <a:r>
                        <a:rPr lang="en-US" sz="2400" b="1" cap="none" spc="0" dirty="0">
                          <a:solidFill>
                            <a:schemeClr val="tx1"/>
                          </a:solidFill>
                          <a:effectLst/>
                        </a:rPr>
                        <a:t>Static Risk </a:t>
                      </a:r>
                      <a:r>
                        <a:rPr lang="en-US" sz="2400" cap="none" spc="0" dirty="0">
                          <a:solidFill>
                            <a:schemeClr val="tx1"/>
                          </a:solidFill>
                          <a:effectLst/>
                        </a:rPr>
                        <a:t>factors (shown right) impact the likelihood of reoffending.</a:t>
                      </a:r>
                      <a:r>
                        <a:rPr lang="en-US" sz="2400" cap="none" spc="0" dirty="0">
                          <a:solidFill>
                            <a:schemeClr val="tx1"/>
                          </a:solidFill>
                        </a:rPr>
                        <a:t> </a:t>
                      </a:r>
                    </a:p>
                    <a:p>
                      <a:pPr algn="l"/>
                      <a:br>
                        <a:rPr lang="en-US" sz="2400" cap="none" spc="0" dirty="0">
                          <a:solidFill>
                            <a:schemeClr val="tx1"/>
                          </a:solidFill>
                        </a:rPr>
                      </a:br>
                      <a:r>
                        <a:rPr lang="en-US" sz="2400" b="1" cap="none" spc="0" dirty="0">
                          <a:solidFill>
                            <a:schemeClr val="tx1"/>
                          </a:solidFill>
                        </a:rPr>
                        <a:t>Static Risk</a:t>
                      </a:r>
                      <a:r>
                        <a:rPr lang="en-US" sz="2400" cap="none" spc="0" dirty="0">
                          <a:solidFill>
                            <a:schemeClr val="tx1"/>
                          </a:solidFill>
                        </a:rPr>
                        <a:t> factors are unidirectional (never decrease).</a:t>
                      </a:r>
                    </a:p>
                    <a:p>
                      <a:pPr algn="l"/>
                      <a:endParaRPr lang="en-US" sz="2400" cap="none" spc="0" dirty="0">
                        <a:solidFill>
                          <a:schemeClr val="tx1"/>
                        </a:solidFill>
                      </a:endParaRPr>
                    </a:p>
                  </a:txBody>
                  <a:tcPr marL="0" marR="23013" marT="9205" marB="69039">
                    <a:lnL w="12700" cmpd="sng">
                      <a:noFill/>
                      <a:prstDash val="solid"/>
                    </a:lnL>
                    <a:lnR w="12700" cmpd="sng">
                      <a:noFill/>
                      <a:prstDash val="solid"/>
                    </a:lnR>
                    <a:lnT w="6350" cap="flat" cmpd="sng" algn="ctr">
                      <a:solidFill>
                        <a:schemeClr val="tx1"/>
                      </a:solidFill>
                      <a:prstDash val="solid"/>
                    </a:lnT>
                    <a:lnB w="12700" cmpd="sng">
                      <a:noFill/>
                      <a:prstDash val="solid"/>
                    </a:lnB>
                    <a:noFill/>
                  </a:tcPr>
                </a:tc>
                <a:tc>
                  <a:txBody>
                    <a:bodyPr/>
                    <a:lstStyle/>
                    <a:p>
                      <a:pPr algn="ctr"/>
                      <a:endParaRPr lang="en-US" sz="2400" cap="none" spc="0" dirty="0">
                        <a:solidFill>
                          <a:schemeClr val="tx1"/>
                        </a:solidFill>
                        <a:effectLst/>
                      </a:endParaRPr>
                    </a:p>
                  </a:txBody>
                  <a:tcPr marL="0" marR="23013" marT="9205" marB="69039">
                    <a:lnL w="12700" cmpd="sng">
                      <a:noFill/>
                      <a:prstDash val="solid"/>
                    </a:lnL>
                    <a:lnR w="12700" cmpd="sng">
                      <a:noFill/>
                      <a:prstDash val="solid"/>
                    </a:lnR>
                    <a:lnT w="6350" cap="flat" cmpd="sng" algn="ctr">
                      <a:solidFill>
                        <a:schemeClr val="tx1"/>
                      </a:solidFill>
                      <a:prstDash val="solid"/>
                    </a:lnT>
                    <a:lnB w="12700" cmpd="sng">
                      <a:noFill/>
                      <a:prstDash val="solid"/>
                    </a:lnB>
                    <a:noFill/>
                  </a:tcPr>
                </a:tc>
                <a:tc>
                  <a:txBody>
                    <a:bodyPr/>
                    <a:lstStyle/>
                    <a:p>
                      <a:pPr algn="l"/>
                      <a:endParaRPr lang="en-US" sz="2400" u="sng" cap="none" spc="0" dirty="0">
                        <a:solidFill>
                          <a:schemeClr val="tx1"/>
                        </a:solidFill>
                        <a:effectLst/>
                      </a:endParaRPr>
                    </a:p>
                    <a:p>
                      <a:pPr algn="l"/>
                      <a:r>
                        <a:rPr lang="en-US" sz="2400" u="sng" cap="none" spc="0" dirty="0">
                          <a:solidFill>
                            <a:schemeClr val="tx1"/>
                          </a:solidFill>
                          <a:effectLst/>
                        </a:rPr>
                        <a:t>Static Risk Factors:</a:t>
                      </a:r>
                    </a:p>
                    <a:p>
                      <a:pPr algn="l"/>
                      <a:endParaRPr lang="en-US" sz="2400" u="sng" cap="none" spc="0" dirty="0">
                        <a:solidFill>
                          <a:schemeClr val="tx1"/>
                        </a:solidFill>
                        <a:effectLst/>
                      </a:endParaRPr>
                    </a:p>
                    <a:p>
                      <a:pPr marL="342900" indent="-342900" algn="l">
                        <a:buFont typeface="+mj-lt"/>
                        <a:buAutoNum type="arabicPeriod"/>
                      </a:pPr>
                      <a:r>
                        <a:rPr lang="en-US" sz="2400" cap="none" spc="0" dirty="0">
                          <a:solidFill>
                            <a:schemeClr val="tx1"/>
                          </a:solidFill>
                          <a:effectLst/>
                        </a:rPr>
                        <a:t>Age at time of ­first arrest</a:t>
                      </a:r>
                      <a:endParaRPr lang="en-US" sz="2400" cap="none" spc="0" dirty="0">
                        <a:solidFill>
                          <a:schemeClr val="tx1"/>
                        </a:solidFill>
                      </a:endParaRPr>
                    </a:p>
                    <a:p>
                      <a:pPr marL="342900" indent="-342900" algn="l">
                        <a:buFont typeface="+mj-lt"/>
                        <a:buAutoNum type="arabicPeriod"/>
                      </a:pPr>
                      <a:r>
                        <a:rPr lang="en-US" sz="2400" cap="none" spc="0" dirty="0">
                          <a:solidFill>
                            <a:schemeClr val="tx1"/>
                          </a:solidFill>
                          <a:effectLst/>
                        </a:rPr>
                        <a:t>Number of prior arrests</a:t>
                      </a:r>
                      <a:endParaRPr lang="en-US" sz="2400" cap="none" spc="0" dirty="0">
                        <a:solidFill>
                          <a:schemeClr val="tx1"/>
                        </a:solidFill>
                      </a:endParaRPr>
                    </a:p>
                    <a:p>
                      <a:pPr marL="342900" indent="-342900" algn="l">
                        <a:buFont typeface="+mj-lt"/>
                        <a:buAutoNum type="arabicPeriod"/>
                      </a:pPr>
                      <a:r>
                        <a:rPr lang="en-US" sz="2400" cap="none" spc="0" dirty="0">
                          <a:solidFill>
                            <a:schemeClr val="tx1"/>
                          </a:solidFill>
                          <a:effectLst/>
                        </a:rPr>
                        <a:t>Type of criminal history </a:t>
                      </a:r>
                      <a:br>
                        <a:rPr lang="en-US" sz="2400" cap="none" spc="0" dirty="0">
                          <a:solidFill>
                            <a:schemeClr val="tx1"/>
                          </a:solidFill>
                        </a:rPr>
                      </a:br>
                      <a:r>
                        <a:rPr lang="en-US" sz="2400" cap="none" spc="0" dirty="0">
                          <a:solidFill>
                            <a:schemeClr val="tx1"/>
                          </a:solidFill>
                          <a:effectLst/>
                        </a:rPr>
                        <a:t>(i.e. previous convictions)</a:t>
                      </a:r>
                      <a:endParaRPr lang="en-US" sz="2400" cap="none" spc="0" dirty="0">
                        <a:solidFill>
                          <a:schemeClr val="tx1"/>
                        </a:solidFill>
                      </a:endParaRPr>
                    </a:p>
                    <a:p>
                      <a:pPr marL="342900" indent="-342900" algn="l">
                        <a:buFont typeface="+mj-lt"/>
                        <a:buAutoNum type="arabicPeriod"/>
                      </a:pPr>
                      <a:r>
                        <a:rPr lang="en-US" sz="2400" cap="none" spc="0" dirty="0">
                          <a:solidFill>
                            <a:schemeClr val="tx1"/>
                          </a:solidFill>
                          <a:effectLst/>
                        </a:rPr>
                        <a:t>Number of times on probation</a:t>
                      </a:r>
                      <a:endParaRPr lang="en-US" sz="2400" cap="none" spc="0" dirty="0">
                        <a:solidFill>
                          <a:schemeClr val="tx1"/>
                        </a:solidFill>
                      </a:endParaRPr>
                    </a:p>
                    <a:p>
                      <a:pPr marL="342900" indent="-342900" algn="l">
                        <a:buFont typeface="+mj-lt"/>
                        <a:buAutoNum type="arabicPeriod"/>
                      </a:pPr>
                      <a:r>
                        <a:rPr lang="en-US" sz="2400" cap="none" spc="0" dirty="0">
                          <a:solidFill>
                            <a:schemeClr val="tx1"/>
                          </a:solidFill>
                          <a:effectLst/>
                        </a:rPr>
                        <a:t>Number of probation violations</a:t>
                      </a:r>
                      <a:endParaRPr lang="en-US" sz="2400" cap="none" spc="0" dirty="0">
                        <a:solidFill>
                          <a:schemeClr val="tx1"/>
                        </a:solidFill>
                      </a:endParaRPr>
                    </a:p>
                    <a:p>
                      <a:pPr marL="342900" indent="-342900" algn="l">
                        <a:buFont typeface="+mj-lt"/>
                        <a:buAutoNum type="arabicPeriod"/>
                      </a:pPr>
                      <a:r>
                        <a:rPr lang="en-US" sz="2400" cap="none" spc="0" dirty="0">
                          <a:solidFill>
                            <a:schemeClr val="tx1"/>
                          </a:solidFill>
                          <a:effectLst/>
                        </a:rPr>
                        <a:t>Number of probation revocations</a:t>
                      </a:r>
                      <a:endParaRPr lang="en-US" sz="2400" cap="none" spc="0" dirty="0">
                        <a:solidFill>
                          <a:schemeClr val="tx1"/>
                        </a:solidFill>
                      </a:endParaRPr>
                    </a:p>
                    <a:p>
                      <a:pPr marL="342900" indent="-342900" algn="l">
                        <a:buFont typeface="+mj-lt"/>
                        <a:buAutoNum type="arabicPeriod"/>
                      </a:pPr>
                      <a:r>
                        <a:rPr lang="en-US" sz="2400" cap="none" spc="0" dirty="0">
                          <a:solidFill>
                            <a:schemeClr val="tx1"/>
                          </a:solidFill>
                          <a:effectLst/>
                        </a:rPr>
                        <a:t>Age at time of first incarceration</a:t>
                      </a:r>
                      <a:endParaRPr lang="en-US" sz="2400" cap="none" spc="0" dirty="0">
                        <a:solidFill>
                          <a:schemeClr val="tx1"/>
                        </a:solidFill>
                      </a:endParaRPr>
                    </a:p>
                  </a:txBody>
                  <a:tcPr marL="0" marR="23013" marT="9205" marB="69039">
                    <a:lnL w="12700" cmpd="sng">
                      <a:noFill/>
                      <a:prstDash val="solid"/>
                    </a:lnL>
                    <a:lnR w="12700" cmpd="sng">
                      <a:noFill/>
                      <a:prstDash val="solid"/>
                    </a:lnR>
                    <a:lnT w="6350" cap="flat" cmpd="sng" algn="ctr">
                      <a:solidFill>
                        <a:schemeClr val="tx1"/>
                      </a:solidFill>
                      <a:prstDash val="solid"/>
                    </a:lnT>
                    <a:lnB w="12700" cmpd="sng">
                      <a:noFill/>
                      <a:prstDash val="solid"/>
                    </a:lnB>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34752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8" name="Rectangle 512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130" name="Rectangle 512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2" name="Rectangle 513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4" name="Rectangle 513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6" name="Rectangle 513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38" name="Freeform: Shape 513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140" name="Rectangle 513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2" name="Rectangle 2"/>
          <p:cNvSpPr>
            <a:spLocks noGrp="1" noChangeArrowheads="1"/>
          </p:cNvSpPr>
          <p:nvPr>
            <p:ph type="title"/>
          </p:nvPr>
        </p:nvSpPr>
        <p:spPr>
          <a:xfrm>
            <a:off x="466722" y="586855"/>
            <a:ext cx="3201366" cy="3387497"/>
          </a:xfrm>
        </p:spPr>
        <p:txBody>
          <a:bodyPr anchor="b">
            <a:normAutofit/>
          </a:bodyPr>
          <a:lstStyle/>
          <a:p>
            <a:pPr algn="r" eaLnBrk="1" hangingPunct="1"/>
            <a:r>
              <a:rPr lang="en-US" sz="4000">
                <a:solidFill>
                  <a:srgbClr val="FFFFFF"/>
                </a:solidFill>
              </a:rPr>
              <a:t>Criminogenic Needs</a:t>
            </a:r>
          </a:p>
        </p:txBody>
      </p:sp>
      <p:sp>
        <p:nvSpPr>
          <p:cNvPr id="5123" name="Rectangle 3"/>
          <p:cNvSpPr>
            <a:spLocks noGrp="1" noChangeArrowheads="1"/>
          </p:cNvSpPr>
          <p:nvPr>
            <p:ph type="body" idx="1"/>
          </p:nvPr>
        </p:nvSpPr>
        <p:spPr>
          <a:xfrm>
            <a:off x="4810259" y="649480"/>
            <a:ext cx="7257245" cy="5546047"/>
          </a:xfrm>
        </p:spPr>
        <p:txBody>
          <a:bodyPr anchor="ctr">
            <a:noAutofit/>
          </a:bodyPr>
          <a:lstStyle/>
          <a:p>
            <a:pPr marL="660400" indent="-660400">
              <a:buNone/>
            </a:pPr>
            <a:r>
              <a:rPr lang="en-US" sz="2400" dirty="0"/>
              <a:t>Dynamic risk factors that can be changed are often referred to as criminogenic needs.</a:t>
            </a:r>
          </a:p>
          <a:p>
            <a:pPr marL="660400" indent="-660400">
              <a:buNone/>
            </a:pPr>
            <a:endParaRPr lang="en-US" sz="2400" dirty="0"/>
          </a:p>
          <a:p>
            <a:pPr marL="660400" indent="-660400">
              <a:buNone/>
            </a:pPr>
            <a:r>
              <a:rPr lang="en-US" sz="2400" dirty="0"/>
              <a:t>These are related to risk of recidivism</a:t>
            </a:r>
          </a:p>
          <a:p>
            <a:pPr marL="660400" indent="-660400">
              <a:buNone/>
            </a:pPr>
            <a:endParaRPr lang="en-US" sz="2400" dirty="0"/>
          </a:p>
          <a:p>
            <a:pPr eaLnBrk="1" hangingPunct="1">
              <a:buFont typeface="Wingdings" charset="2"/>
              <a:buChar char="§"/>
            </a:pPr>
            <a:r>
              <a:rPr lang="en-US" sz="2400" dirty="0"/>
              <a:t>The major Criminogenic Needs are:</a:t>
            </a:r>
          </a:p>
          <a:p>
            <a:pPr marL="1235710" lvl="1" indent="-412750"/>
            <a:r>
              <a:rPr lang="en-US" dirty="0"/>
              <a:t>Low Self Control</a:t>
            </a:r>
          </a:p>
          <a:p>
            <a:pPr marL="1235710" lvl="1" indent="-412750"/>
            <a:r>
              <a:rPr lang="en-US" dirty="0"/>
              <a:t>Criminal Cognitions</a:t>
            </a:r>
          </a:p>
          <a:p>
            <a:pPr marL="1235710" lvl="1" indent="-412750"/>
            <a:r>
              <a:rPr lang="en-US" dirty="0"/>
              <a:t>Anti- Social Personality (Criminal Personality)</a:t>
            </a:r>
          </a:p>
          <a:p>
            <a:pPr marL="1235710" lvl="1" indent="-412750"/>
            <a:r>
              <a:rPr lang="en-US" dirty="0"/>
              <a:t>Anti- Social Values</a:t>
            </a:r>
          </a:p>
          <a:p>
            <a:pPr marL="1235710" lvl="1" indent="-412750"/>
            <a:r>
              <a:rPr lang="en-US" dirty="0"/>
              <a:t>Criminal Peers (Antisocial associates)</a:t>
            </a:r>
          </a:p>
          <a:p>
            <a:pPr marL="1235710" lvl="1" indent="-412750"/>
            <a:r>
              <a:rPr lang="en-US" dirty="0"/>
              <a:t>Substance Abuse</a:t>
            </a:r>
          </a:p>
          <a:p>
            <a:pPr marL="1235710" lvl="1" indent="-412750"/>
            <a:r>
              <a:rPr lang="en-US" dirty="0"/>
              <a:t>Dysfunctional Family </a:t>
            </a:r>
          </a:p>
          <a:p>
            <a:pPr marL="1235710" lvl="1" indent="-412750"/>
            <a:r>
              <a:rPr lang="en-US" dirty="0"/>
              <a:t>Leisure Time</a:t>
            </a:r>
          </a:p>
        </p:txBody>
      </p:sp>
    </p:spTree>
    <p:extLst>
      <p:ext uri="{BB962C8B-B14F-4D97-AF65-F5344CB8AC3E}">
        <p14:creationId xmlns:p14="http://schemas.microsoft.com/office/powerpoint/2010/main" val="144384195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291" y="201774"/>
            <a:ext cx="10363200" cy="1110319"/>
          </a:xfrm>
        </p:spPr>
        <p:txBody>
          <a:bodyPr>
            <a:normAutofit/>
          </a:bodyPr>
          <a:lstStyle/>
          <a:p>
            <a:r>
              <a:rPr lang="en-US" sz="3000" dirty="0"/>
              <a:t>SDOH can be DESTABILIZERS to behaviors and contribute to more criminality</a:t>
            </a:r>
          </a:p>
        </p:txBody>
      </p:sp>
      <p:sp>
        <p:nvSpPr>
          <p:cNvPr id="13" name="Slide Number Placeholder 3"/>
          <p:cNvSpPr txBox="1">
            <a:spLocks/>
          </p:cNvSpPr>
          <p:nvPr/>
        </p:nvSpPr>
        <p:spPr>
          <a:xfrm>
            <a:off x="9829800" y="6400800"/>
            <a:ext cx="762000" cy="365760"/>
          </a:xfrm>
          <a:prstGeom prst="rect">
            <a:avLst/>
          </a:prstGeom>
        </p:spPr>
        <p:txBody>
          <a:bodyPr vert="horz" rtlCol="0"/>
          <a:lstStyle>
            <a:defPPr>
              <a:defRPr lang="en-US"/>
            </a:defPPr>
            <a:lvl1pPr marL="0" algn="r" defTabSz="914400" rtl="0" eaLnBrk="1" latinLnBrk="0" hangingPunct="1">
              <a:defRPr kumimoji="0" sz="8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7D9781-8D2A-42BD-8740-102EB94759FB}" type="slidenum">
              <a:rPr lang="en-US" sz="1800">
                <a:solidFill>
                  <a:schemeClr val="tx1"/>
                </a:solidFill>
              </a:rPr>
              <a:pPr/>
              <a:t>9</a:t>
            </a:fld>
            <a:endParaRPr lang="en-US" sz="1800" dirty="0">
              <a:solidFill>
                <a:schemeClr val="tx1"/>
              </a:solidFill>
            </a:endParaRPr>
          </a:p>
        </p:txBody>
      </p:sp>
      <p:sp>
        <p:nvSpPr>
          <p:cNvPr id="17" name="Content Placeholder 3"/>
          <p:cNvSpPr txBox="1">
            <a:spLocks/>
          </p:cNvSpPr>
          <p:nvPr/>
        </p:nvSpPr>
        <p:spPr>
          <a:xfrm>
            <a:off x="1944010" y="2414595"/>
            <a:ext cx="7047079" cy="4339560"/>
          </a:xfrm>
          <a:prstGeom prst="rect">
            <a:avLst/>
          </a:prstGeom>
          <a:gradFill>
            <a:gsLst>
              <a:gs pos="0">
                <a:schemeClr val="lt2">
                  <a:tint val="78000"/>
                  <a:satMod val="220000"/>
                </a:schemeClr>
              </a:gs>
              <a:gs pos="100000">
                <a:schemeClr val="lt2">
                  <a:shade val="35000"/>
                  <a:satMod val="155000"/>
                </a:schemeClr>
              </a:gs>
            </a:gsLst>
            <a:path path="circle">
              <a:fillToRect l="50000" t="50000" r="50000" b="50000"/>
            </a:path>
          </a:gradFill>
          <a:ln>
            <a:solidFill>
              <a:schemeClr val="accent1"/>
            </a:solidFill>
          </a:ln>
        </p:spPr>
        <p:style>
          <a:lnRef idx="0">
            <a:scrgbClr r="0" g="0" b="0"/>
          </a:lnRef>
          <a:fillRef idx="1002">
            <a:schemeClr val="lt2"/>
          </a:fillRef>
          <a:effectRef idx="0">
            <a:scrgbClr r="0" g="0" b="0"/>
          </a:effectRef>
          <a:fontRef idx="major"/>
        </p:style>
        <p:txBody>
          <a:bodyPr>
            <a:no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j-lt"/>
                <a:ea typeface="+mj-ea"/>
                <a:cs typeface="+mj-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j-lt"/>
                <a:ea typeface="+mj-ea"/>
                <a:cs typeface="+mj-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j-lt"/>
                <a:ea typeface="+mj-ea"/>
                <a:cs typeface="+mj-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j-lt"/>
                <a:ea typeface="+mj-ea"/>
                <a:cs typeface="+mj-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j-lt"/>
                <a:ea typeface="+mj-ea"/>
                <a:cs typeface="+mj-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j-lt"/>
                <a:ea typeface="+mj-ea"/>
                <a:cs typeface="+mj-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j-lt"/>
                <a:ea typeface="+mj-ea"/>
                <a:cs typeface="+mj-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j-lt"/>
                <a:ea typeface="+mj-ea"/>
                <a:cs typeface="+mj-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j-lt"/>
                <a:ea typeface="+mj-ea"/>
                <a:cs typeface="+mj-cs"/>
              </a:defRPr>
            </a:lvl9pPr>
          </a:lstStyle>
          <a:p>
            <a:pPr>
              <a:buClr>
                <a:schemeClr val="tx2"/>
              </a:buClr>
              <a:buFont typeface="Wingdings" charset="2"/>
              <a:buChar char="§"/>
            </a:pPr>
            <a:r>
              <a:rPr lang="en-US" sz="2200" dirty="0"/>
              <a:t>Lack of Family Support: Few or no positive relationships.</a:t>
            </a:r>
          </a:p>
          <a:p>
            <a:pPr>
              <a:buClr>
                <a:schemeClr val="tx2"/>
              </a:buClr>
              <a:buFont typeface="Wingdings" charset="2"/>
              <a:buChar char="§"/>
            </a:pPr>
            <a:r>
              <a:rPr lang="en-US" sz="2200" dirty="0"/>
              <a:t>Lack of Education: GED or less than a high school diploma. </a:t>
            </a:r>
          </a:p>
          <a:p>
            <a:pPr>
              <a:buClr>
                <a:schemeClr val="tx2"/>
              </a:buClr>
              <a:buFont typeface="Wingdings" charset="2"/>
              <a:buChar char="§"/>
            </a:pPr>
            <a:r>
              <a:rPr lang="en-US" sz="2200" dirty="0"/>
              <a:t>Less than Full-Time Employment: Less than 30+ hours of work per week.</a:t>
            </a:r>
          </a:p>
          <a:p>
            <a:pPr>
              <a:buClr>
                <a:schemeClr val="tx2"/>
              </a:buClr>
              <a:buFont typeface="Wingdings" charset="2"/>
              <a:buChar char="§"/>
            </a:pPr>
            <a:r>
              <a:rPr lang="en-US" sz="2200" dirty="0"/>
              <a:t>Unstable Housing: Homeless  or “couch surfing”</a:t>
            </a:r>
          </a:p>
          <a:p>
            <a:pPr>
              <a:buClr>
                <a:schemeClr val="tx2"/>
              </a:buClr>
              <a:buFont typeface="Wingdings" charset="2"/>
              <a:buChar char="§"/>
            </a:pPr>
            <a:r>
              <a:rPr lang="en-US" sz="2200" dirty="0"/>
              <a:t>Drug Abuse: A negative pattern of use of a substance </a:t>
            </a:r>
          </a:p>
          <a:p>
            <a:pPr>
              <a:buClr>
                <a:schemeClr val="tx2"/>
              </a:buClr>
              <a:buFont typeface="Wingdings" charset="2"/>
              <a:buChar char="§"/>
            </a:pPr>
            <a:r>
              <a:rPr lang="en-US" sz="2200" dirty="0"/>
              <a:t>Alcohol Dependence</a:t>
            </a:r>
          </a:p>
          <a:p>
            <a:pPr>
              <a:buClr>
                <a:schemeClr val="tx2"/>
              </a:buClr>
              <a:buFont typeface="Wingdings" charset="2"/>
              <a:buChar char="§"/>
            </a:pPr>
            <a:r>
              <a:rPr lang="en-US" sz="2200" dirty="0"/>
              <a:t>Mental Health History</a:t>
            </a:r>
          </a:p>
        </p:txBody>
      </p:sp>
      <p:pic>
        <p:nvPicPr>
          <p:cNvPr id="16" name="Content Placeholder 1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991090" y="2414595"/>
            <a:ext cx="2900164" cy="1931826"/>
          </a:xfrm>
          <a:prstGeom prst="rect">
            <a:avLst/>
          </a:prstGeom>
        </p:spPr>
      </p:pic>
      <p:sp>
        <p:nvSpPr>
          <p:cNvPr id="19" name="Content Placeholder 2"/>
          <p:cNvSpPr txBox="1">
            <a:spLocks/>
          </p:cNvSpPr>
          <p:nvPr/>
        </p:nvSpPr>
        <p:spPr>
          <a:xfrm>
            <a:off x="1750828" y="1391314"/>
            <a:ext cx="7706833" cy="944060"/>
          </a:xfrm>
          <a:prstGeom prst="rect">
            <a:avLst/>
          </a:prstGeom>
        </p:spPr>
        <p:style>
          <a:lnRef idx="1">
            <a:schemeClr val="accent5"/>
          </a:lnRef>
          <a:fillRef idx="2">
            <a:schemeClr val="accent5"/>
          </a:fillRef>
          <a:effectRef idx="1">
            <a:schemeClr val="accent5"/>
          </a:effectRef>
          <a:fontRef idx="minor">
            <a:schemeClr val="dk1"/>
          </a:fontRef>
        </p:style>
        <p:txBody>
          <a:bodyPr vert="horz">
            <a:normAutofit fontScale="25000" lnSpcReduction="20000"/>
          </a:bodyPr>
          <a:lstStyle>
            <a:lvl1pPr marL="365760" indent="-256032" algn="l" rtl="0" eaLnBrk="1" latinLnBrk="0" hangingPunct="1">
              <a:spcBef>
                <a:spcPts val="300"/>
              </a:spcBef>
              <a:buClr>
                <a:schemeClr val="accent3"/>
              </a:buClr>
              <a:buFont typeface="Georgia"/>
              <a:buChar char="•"/>
              <a:defRPr kumimoji="0" sz="2800" kern="1200">
                <a:solidFill>
                  <a:schemeClr val="dk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dk1"/>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dk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dk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dk1"/>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dk1"/>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dk1"/>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dk1"/>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dk1"/>
                </a:solidFill>
                <a:latin typeface="+mn-lt"/>
                <a:ea typeface="+mn-ea"/>
                <a:cs typeface="+mn-cs"/>
              </a:defRPr>
            </a:lvl9pPr>
          </a:lstStyle>
          <a:p>
            <a:pPr marL="0" indent="0" algn="ctr">
              <a:buNone/>
            </a:pPr>
            <a:r>
              <a:rPr lang="en-US" sz="9600" dirty="0"/>
              <a:t>Destabilizers are factors make it difficult for the client to focus on and benefit from treatment programming and controls</a:t>
            </a:r>
          </a:p>
          <a:p>
            <a:endParaRPr lang="en-US" dirty="0"/>
          </a:p>
        </p:txBody>
      </p:sp>
    </p:spTree>
    <p:extLst>
      <p:ext uri="{BB962C8B-B14F-4D97-AF65-F5344CB8AC3E}">
        <p14:creationId xmlns:p14="http://schemas.microsoft.com/office/powerpoint/2010/main" val="5402947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1646</TotalTime>
  <Words>2080</Words>
  <Application>Microsoft Macintosh PowerPoint</Application>
  <PresentationFormat>Widescreen</PresentationFormat>
  <Paragraphs>245</Paragraphs>
  <Slides>22</Slides>
  <Notes>10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22</vt:i4>
      </vt:variant>
    </vt:vector>
  </HeadingPairs>
  <TitlesOfParts>
    <vt:vector size="34" baseType="lpstr">
      <vt:lpstr>Aptos</vt:lpstr>
      <vt:lpstr>Aptos Display</vt:lpstr>
      <vt:lpstr>Arial</vt:lpstr>
      <vt:lpstr>Arial Rounded MT Bold</vt:lpstr>
      <vt:lpstr>Century Schoolbook</vt:lpstr>
      <vt:lpstr>Franklin Gothic Book</vt:lpstr>
      <vt:lpstr>Franklin Gothic Heavy</vt:lpstr>
      <vt:lpstr>Google Sans</vt:lpstr>
      <vt:lpstr>Goudy Old Style</vt:lpstr>
      <vt:lpstr>Tw Cen MT</vt:lpstr>
      <vt:lpstr>Wingdings</vt:lpstr>
      <vt:lpstr>Office Theme</vt:lpstr>
      <vt:lpstr>CORRECTIONS+HEALTH</vt:lpstr>
      <vt:lpstr>WHY Focus on Public Health in the Criminal Justice System?  </vt:lpstr>
      <vt:lpstr>Link the Criminal Justice System with Other Health Care and Service Delivery Systems </vt:lpstr>
      <vt:lpstr>Generations of Systems of Care</vt:lpstr>
      <vt:lpstr>Social Determinants of Health:  </vt:lpstr>
      <vt:lpstr>Social Determinants of Health (SDOH)</vt:lpstr>
      <vt:lpstr>PowerPoint Presentation</vt:lpstr>
      <vt:lpstr>Criminogenic Needs</vt:lpstr>
      <vt:lpstr>SDOH can be DESTABILIZERS to behaviors and contribute to more criminality</vt:lpstr>
      <vt:lpstr> Addressing SDOH can affect STABILIZERS (Strengths) </vt:lpstr>
      <vt:lpstr>SDOH+Stabilizers+Destabilizers:  What does this approach mean?</vt:lpstr>
      <vt:lpstr>A Holistic Approach to Behavior Change</vt:lpstr>
      <vt:lpstr>Seamless System of Care</vt:lpstr>
      <vt:lpstr>Peer Supports  </vt:lpstr>
      <vt:lpstr>Peer Supports</vt:lpstr>
      <vt:lpstr>Role of Incentives</vt:lpstr>
      <vt:lpstr>Balance Theory | Magic Ratio</vt:lpstr>
      <vt:lpstr>Lens Switching</vt:lpstr>
      <vt:lpstr>Features of Contingency Management</vt:lpstr>
      <vt:lpstr>5 Goals of Contingency Management</vt:lpstr>
      <vt:lpstr>PowerPoint Presentation</vt:lpstr>
      <vt:lpstr>Memorandum of Agreement Advances Program and Client Outcomes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Faye S Taxman</dc:creator>
  <cp:lastModifiedBy>Faye S Taxman</cp:lastModifiedBy>
  <cp:revision>12</cp:revision>
  <dcterms:created xsi:type="dcterms:W3CDTF">2025-07-22T13:54:48Z</dcterms:created>
  <dcterms:modified xsi:type="dcterms:W3CDTF">2025-08-01T13:12:12Z</dcterms:modified>
</cp:coreProperties>
</file>