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1"/>
  </p:sldMasterIdLst>
  <p:notesMasterIdLst>
    <p:notesMasterId r:id="rId29"/>
  </p:notesMasterIdLst>
  <p:sldIdLst>
    <p:sldId id="256" r:id="rId2"/>
    <p:sldId id="257" r:id="rId3"/>
    <p:sldId id="500" r:id="rId4"/>
    <p:sldId id="258" r:id="rId5"/>
    <p:sldId id="501" r:id="rId6"/>
    <p:sldId id="475" r:id="rId7"/>
    <p:sldId id="259" r:id="rId8"/>
    <p:sldId id="260" r:id="rId9"/>
    <p:sldId id="261" r:id="rId10"/>
    <p:sldId id="457" r:id="rId11"/>
    <p:sldId id="464" r:id="rId12"/>
    <p:sldId id="465" r:id="rId13"/>
    <p:sldId id="466" r:id="rId14"/>
    <p:sldId id="6767" r:id="rId15"/>
    <p:sldId id="6323" r:id="rId16"/>
    <p:sldId id="491" r:id="rId17"/>
    <p:sldId id="492" r:id="rId18"/>
    <p:sldId id="493" r:id="rId19"/>
    <p:sldId id="494" r:id="rId20"/>
    <p:sldId id="496" r:id="rId21"/>
    <p:sldId id="497" r:id="rId22"/>
    <p:sldId id="499" r:id="rId23"/>
    <p:sldId id="6778" r:id="rId24"/>
    <p:sldId id="734" r:id="rId25"/>
    <p:sldId id="6770" r:id="rId26"/>
    <p:sldId id="6771" r:id="rId27"/>
    <p:sldId id="632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73"/>
    <p:restoredTop sz="94643"/>
  </p:normalViewPr>
  <p:slideViewPr>
    <p:cSldViewPr snapToGrid="0">
      <p:cViewPr varScale="1">
        <p:scale>
          <a:sx n="105" d="100"/>
          <a:sy n="105" d="100"/>
        </p:scale>
        <p:origin x="6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33D113-FAC5-4542-844C-4BDD7FB3934F}" type="datetimeFigureOut">
              <a:rPr lang="en-US" smtClean="0"/>
              <a:t>8/8/25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487B98-8F24-7041-855B-C41C62D8968A}" type="slidenum">
              <a:rPr lang="en-US" smtClean="0"/>
              <a:t>‹#›</a:t>
            </a:fld>
            <a:endParaRPr lang="en-US"/>
          </a:p>
        </p:txBody>
      </p:sp>
    </p:spTree>
    <p:extLst>
      <p:ext uri="{BB962C8B-B14F-4D97-AF65-F5344CB8AC3E}">
        <p14:creationId xmlns:p14="http://schemas.microsoft.com/office/powerpoint/2010/main" val="1755001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BC418-B61C-4643-80CC-3B440287D40B}" type="slidenum">
              <a:rPr lang="en-US" smtClean="0"/>
              <a:t>3</a:t>
            </a:fld>
            <a:endParaRPr lang="en-US"/>
          </a:p>
        </p:txBody>
      </p:sp>
    </p:spTree>
    <p:extLst>
      <p:ext uri="{BB962C8B-B14F-4D97-AF65-F5344CB8AC3E}">
        <p14:creationId xmlns:p14="http://schemas.microsoft.com/office/powerpoint/2010/main" val="1343267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EBB6EA-9D2B-4821-B9EF-A0A46684BCEF}" type="slidenum">
              <a:rPr lang="en-US" smtClean="0"/>
              <a:pPr/>
              <a:t>19</a:t>
            </a:fld>
            <a:endParaRPr lang="en-US" dirty="0"/>
          </a:p>
        </p:txBody>
      </p:sp>
      <p:sp>
        <p:nvSpPr>
          <p:cNvPr id="5" name="Date Placeholder 4"/>
          <p:cNvSpPr>
            <a:spLocks noGrp="1"/>
          </p:cNvSpPr>
          <p:nvPr>
            <p:ph type="dt" idx="11"/>
          </p:nvPr>
        </p:nvSpPr>
        <p:spPr/>
        <p:txBody>
          <a:bodyPr/>
          <a:lstStyle/>
          <a:p>
            <a:r>
              <a:rPr lang="en-US" dirty="0"/>
              <a:t>6/10-11/2014</a:t>
            </a:r>
          </a:p>
        </p:txBody>
      </p:sp>
    </p:spTree>
    <p:extLst>
      <p:ext uri="{BB962C8B-B14F-4D97-AF65-F5344CB8AC3E}">
        <p14:creationId xmlns:p14="http://schemas.microsoft.com/office/powerpoint/2010/main" val="1172281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dirty="0"/>
              <a:t>6/10-11/2014</a:t>
            </a:r>
          </a:p>
        </p:txBody>
      </p:sp>
      <p:sp>
        <p:nvSpPr>
          <p:cNvPr id="5" name="Slide Number Placeholder 4"/>
          <p:cNvSpPr>
            <a:spLocks noGrp="1"/>
          </p:cNvSpPr>
          <p:nvPr>
            <p:ph type="sldNum" sz="quarter" idx="11"/>
          </p:nvPr>
        </p:nvSpPr>
        <p:spPr/>
        <p:txBody>
          <a:bodyPr/>
          <a:lstStyle/>
          <a:p>
            <a:fld id="{EDEBB6EA-9D2B-4821-B9EF-A0A46684BCEF}" type="slidenum">
              <a:rPr lang="en-US" smtClean="0"/>
              <a:t>20</a:t>
            </a:fld>
            <a:endParaRPr lang="en-US" dirty="0"/>
          </a:p>
        </p:txBody>
      </p:sp>
    </p:spTree>
    <p:extLst>
      <p:ext uri="{BB962C8B-B14F-4D97-AF65-F5344CB8AC3E}">
        <p14:creationId xmlns:p14="http://schemas.microsoft.com/office/powerpoint/2010/main" val="938036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why programming should target the dynamic</a:t>
            </a:r>
            <a:r>
              <a:rPr lang="en-US" baseline="0" dirty="0"/>
              <a:t> risk factors? Because dynamic risk factor or criminogenic needs can increase or decrease right?</a:t>
            </a:r>
          </a:p>
          <a:p>
            <a:endParaRPr lang="en-US" dirty="0"/>
          </a:p>
        </p:txBody>
      </p:sp>
      <p:sp>
        <p:nvSpPr>
          <p:cNvPr id="4" name="Date Placeholder 3"/>
          <p:cNvSpPr>
            <a:spLocks noGrp="1"/>
          </p:cNvSpPr>
          <p:nvPr>
            <p:ph type="dt" idx="10"/>
          </p:nvPr>
        </p:nvSpPr>
        <p:spPr/>
        <p:txBody>
          <a:bodyPr/>
          <a:lstStyle/>
          <a:p>
            <a:r>
              <a:rPr lang="en-US" dirty="0"/>
              <a:t>6/10-11/2014</a:t>
            </a:r>
          </a:p>
        </p:txBody>
      </p:sp>
      <p:sp>
        <p:nvSpPr>
          <p:cNvPr id="5" name="Slide Number Placeholder 4"/>
          <p:cNvSpPr>
            <a:spLocks noGrp="1"/>
          </p:cNvSpPr>
          <p:nvPr>
            <p:ph type="sldNum" sz="quarter" idx="11"/>
          </p:nvPr>
        </p:nvSpPr>
        <p:spPr/>
        <p:txBody>
          <a:bodyPr/>
          <a:lstStyle/>
          <a:p>
            <a:fld id="{EDEBB6EA-9D2B-4821-B9EF-A0A46684BCEF}" type="slidenum">
              <a:rPr lang="en-US" smtClean="0"/>
              <a:t>21</a:t>
            </a:fld>
            <a:endParaRPr lang="en-US" dirty="0"/>
          </a:p>
        </p:txBody>
      </p:sp>
    </p:spTree>
    <p:extLst>
      <p:ext uri="{BB962C8B-B14F-4D97-AF65-F5344CB8AC3E}">
        <p14:creationId xmlns:p14="http://schemas.microsoft.com/office/powerpoint/2010/main" val="286760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9404">
              <a:defRPr/>
            </a:pPr>
            <a:r>
              <a:rPr lang="en-US" dirty="0">
                <a:ea typeface="+mn-ea"/>
              </a:rPr>
              <a:t>The RNR program</a:t>
            </a:r>
            <a:r>
              <a:rPr lang="en-US" baseline="0" dirty="0">
                <a:ea typeface="+mn-ea"/>
              </a:rPr>
              <a:t> tool classifies programs into one of six different program groups to guide Responsivity. </a:t>
            </a:r>
            <a:r>
              <a:rPr lang="en-US" baseline="0" dirty="0"/>
              <a:t>These six categories represent the restrictiveness, dosage, and content of the program. Dosage is one of the key features that distinguishes between the program groups. For example Cognitive-Behavioral Treatment and Therapeutic Communities can be included in multiple program groups with the differentiation between the group being the dosage of the program received by a participant. For example, the dosage of the program can influence the group the program is placed in, and poor quality can reduce the expected effectiveness of the program within the group. </a:t>
            </a:r>
            <a:endParaRPr lang="en-US" dirty="0"/>
          </a:p>
          <a:p>
            <a:pPr marL="107668">
              <a:buClr>
                <a:schemeClr val="accent3"/>
              </a:buClr>
              <a:defRPr/>
            </a:pPr>
            <a:endParaRPr lang="en-US" baseline="0" dirty="0">
              <a:ea typeface="+mn-ea"/>
            </a:endParaRPr>
          </a:p>
          <a:p>
            <a:pPr marL="107668">
              <a:buClr>
                <a:schemeClr val="accent3"/>
              </a:buClr>
              <a:defRPr/>
            </a:pPr>
            <a:endParaRPr lang="en-US" baseline="0" dirty="0">
              <a:ea typeface="+mn-ea"/>
            </a:endParaRPr>
          </a:p>
          <a:p>
            <a:endParaRPr lang="en-US" baseline="0" dirty="0"/>
          </a:p>
          <a:p>
            <a:endParaRPr lang="en-US" dirty="0"/>
          </a:p>
        </p:txBody>
      </p:sp>
      <p:sp>
        <p:nvSpPr>
          <p:cNvPr id="4" name="Slide Number Placeholder 3"/>
          <p:cNvSpPr>
            <a:spLocks noGrp="1"/>
          </p:cNvSpPr>
          <p:nvPr>
            <p:ph type="sldNum" sz="quarter" idx="10"/>
          </p:nvPr>
        </p:nvSpPr>
        <p:spPr/>
        <p:txBody>
          <a:bodyPr/>
          <a:lstStyle/>
          <a:p>
            <a:fld id="{5FAF806A-592C-174A-900A-A8559DB59D1B}" type="slidenum">
              <a:rPr lang="en-US" smtClean="0"/>
              <a:pPr/>
              <a:t>22</a:t>
            </a:fld>
            <a:endParaRPr lang="en-US" dirty="0"/>
          </a:p>
        </p:txBody>
      </p:sp>
    </p:spTree>
    <p:extLst>
      <p:ext uri="{BB962C8B-B14F-4D97-AF65-F5344CB8AC3E}">
        <p14:creationId xmlns:p14="http://schemas.microsoft.com/office/powerpoint/2010/main" val="3612477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The RNR Program Tool classification system is based on relevant research on the effectiveness of correctional interventions. For each group, there is evidence for how these needs can effectively be addressed. </a:t>
            </a:r>
          </a:p>
          <a:p>
            <a:pPr marL="168244" indent="-168244">
              <a:buFont typeface="Arial" panose="020B0604020202020204" pitchFamily="34" charset="0"/>
              <a:buChar char="•"/>
            </a:pPr>
            <a:endParaRPr lang="en-US" sz="1000" dirty="0"/>
          </a:p>
          <a:p>
            <a:pPr marL="168244" indent="-168244">
              <a:buFont typeface="Arial" panose="020B0604020202020204" pitchFamily="34" charset="0"/>
              <a:buChar char="•"/>
            </a:pPr>
            <a:r>
              <a:rPr lang="en-US" sz="1000" dirty="0"/>
              <a:t>Drug dependence (A)—providers</a:t>
            </a:r>
            <a:r>
              <a:rPr lang="en-US" sz="1000" baseline="0" dirty="0"/>
              <a:t> should f</a:t>
            </a:r>
            <a:r>
              <a:rPr lang="en-US" sz="1000" dirty="0"/>
              <a:t>ocus treatment on use of heroin, cocaine, amphetamines, and methamphetamine where the linkage between criminal behavior and drug use are clearer (Holloway, Bennett, &amp; Farrington, 2006). Treatment for dependence on these highly addictive drugs should occur before other issues, such as criminal thinking or self-management, are addressed. Using these hard drugs and engaging in criminal activities are problem behaviors that can be reduced by treatment (Holloway, Bennett, &amp; Farrington, 2006; Prendergast, Huang, &amp; </a:t>
            </a:r>
            <a:r>
              <a:rPr lang="en-US" sz="1000" dirty="0" err="1"/>
              <a:t>Hser</a:t>
            </a:r>
            <a:r>
              <a:rPr lang="en-US" sz="1000" dirty="0"/>
              <a:t>, 2008). </a:t>
            </a:r>
          </a:p>
          <a:p>
            <a:endParaRPr lang="en-US" sz="1000" dirty="0"/>
          </a:p>
          <a:p>
            <a:pPr marL="168244" indent="-168244">
              <a:buFont typeface="Arial" panose="020B0604020202020204" pitchFamily="34" charset="0"/>
              <a:buChar char="•"/>
            </a:pPr>
            <a:r>
              <a:rPr lang="en-US" sz="1000" dirty="0"/>
              <a:t>Criminal thinking (B)—Focus on the Big 4 criminogenic needs including history of antisocial behavior, antisocial personality pattern, antisocial associates, and antisocial cognitions (Andrews &amp; </a:t>
            </a:r>
            <a:r>
              <a:rPr lang="en-US" sz="1000" dirty="0" err="1"/>
              <a:t>Bonta</a:t>
            </a:r>
            <a:r>
              <a:rPr lang="en-US" sz="1000" dirty="0"/>
              <a:t>, 2010). Research demonstrates that criminal thinking patterns are strongly correlated with continued criminal behavior. Adjusting these patterns by reducing antisocial thinking and increasing </a:t>
            </a:r>
            <a:r>
              <a:rPr lang="en-US" sz="1000" dirty="0" err="1"/>
              <a:t>prosocial</a:t>
            </a:r>
            <a:r>
              <a:rPr lang="en-US" sz="1000" dirty="0"/>
              <a:t> connections provide a foundation for reducing future criminal behavior (Andrews &amp; </a:t>
            </a:r>
            <a:r>
              <a:rPr lang="en-US" sz="1000" dirty="0" err="1"/>
              <a:t>Bonta</a:t>
            </a:r>
            <a:r>
              <a:rPr lang="en-US" sz="1000" dirty="0"/>
              <a:t>, 2010). </a:t>
            </a:r>
          </a:p>
          <a:p>
            <a:endParaRPr lang="en-US" sz="1000" dirty="0"/>
          </a:p>
          <a:p>
            <a:pPr marL="168244" indent="-168244">
              <a:buFont typeface="Arial" panose="020B0604020202020204" pitchFamily="34" charset="0"/>
              <a:buChar char="•"/>
            </a:pPr>
            <a:r>
              <a:rPr lang="en-US" sz="1000" dirty="0"/>
              <a:t>Self-improvement and management (C</a:t>
            </a:r>
            <a:r>
              <a:rPr lang="en-US" sz="1000" baseline="0" dirty="0"/>
              <a:t> )</a:t>
            </a:r>
            <a:r>
              <a:rPr lang="en-US" sz="1000" dirty="0"/>
              <a:t>—Focus programming on improving social problem solving skills and self control to help individuals resist pressures to be involved in drug use, delinquency, and crime (</a:t>
            </a:r>
            <a:r>
              <a:rPr lang="en-US" sz="1000" dirty="0" err="1"/>
              <a:t>Botvin</a:t>
            </a:r>
            <a:r>
              <a:rPr lang="en-US" sz="1000" dirty="0"/>
              <a:t> &amp; Wills, 1984; </a:t>
            </a:r>
            <a:r>
              <a:rPr lang="en-US" sz="1000" dirty="0" err="1"/>
              <a:t>Botvin</a:t>
            </a:r>
            <a:r>
              <a:rPr lang="en-US" sz="1000" dirty="0"/>
              <a:t>, Griffin, &amp; Nichols, 2006). Additionally, this group of programs can provide a foundation for improving social and interpersonal skills. </a:t>
            </a:r>
          </a:p>
          <a:p>
            <a:endParaRPr lang="en-US" sz="1000" dirty="0"/>
          </a:p>
          <a:p>
            <a:pPr marL="168244" indent="-168244">
              <a:buFont typeface="Arial" panose="020B0604020202020204" pitchFamily="34" charset="0"/>
              <a:buChar char="•"/>
            </a:pPr>
            <a:r>
              <a:rPr lang="en-US" sz="1000" dirty="0"/>
              <a:t>Social and interpersonal skills (D)—Focus is on family issues, relationships, conflict resolution, etc. Family and marital circumstances are one of Andrews and </a:t>
            </a:r>
            <a:r>
              <a:rPr lang="en-US" sz="1000" dirty="0" err="1"/>
              <a:t>Bonta’s</a:t>
            </a:r>
            <a:r>
              <a:rPr lang="en-US" sz="1000" dirty="0"/>
              <a:t> (2010) “Moderate Four.” Improving relationships by reducing interpersonal conflict and developing more positive interactions with others through structured counseling where clinicians model appropriate behavior and individuals have an opportunity to practice relationship skills can not only improve relationships, but also reduce offending (Andrews &amp; </a:t>
            </a:r>
            <a:r>
              <a:rPr lang="en-US" sz="1000" dirty="0" err="1"/>
              <a:t>Bonta</a:t>
            </a:r>
            <a:r>
              <a:rPr lang="en-US" sz="1000" dirty="0"/>
              <a:t>, 2010). </a:t>
            </a:r>
          </a:p>
          <a:p>
            <a:endParaRPr lang="en-US" sz="1000" dirty="0"/>
          </a:p>
          <a:p>
            <a:pPr marL="168244" indent="-168244">
              <a:buFont typeface="Arial" panose="020B0604020202020204" pitchFamily="34" charset="0"/>
              <a:buChar char="•"/>
            </a:pPr>
            <a:r>
              <a:rPr lang="en-US" sz="1000" dirty="0"/>
              <a:t>Life skills (E) —Programs focus on employment, education, and housing. Education and employment deficits are also part of the Moderate Four dynamic needs described by Andrews and </a:t>
            </a:r>
            <a:r>
              <a:rPr lang="en-US" sz="1000" dirty="0" err="1"/>
              <a:t>Bonta</a:t>
            </a:r>
            <a:r>
              <a:rPr lang="en-US" sz="1000" dirty="0"/>
              <a:t> (2010). Inability to find employment, low education, and unstable housing can be stressors that make going back to a criminal lifestyle more appealing, or make maintaining a crime-free lifestyle more challenging </a:t>
            </a:r>
          </a:p>
        </p:txBody>
      </p:sp>
      <p:sp>
        <p:nvSpPr>
          <p:cNvPr id="4" name="Slide Number Placeholder 3"/>
          <p:cNvSpPr>
            <a:spLocks noGrp="1"/>
          </p:cNvSpPr>
          <p:nvPr>
            <p:ph type="sldNum" sz="quarter" idx="10"/>
          </p:nvPr>
        </p:nvSpPr>
        <p:spPr/>
        <p:txBody>
          <a:bodyPr/>
          <a:lstStyle/>
          <a:p>
            <a:fld id="{5FAF806A-592C-174A-900A-A8559DB59D1B}" type="slidenum">
              <a:rPr lang="en-US" smtClean="0"/>
              <a:t>23</a:t>
            </a:fld>
            <a:endParaRPr lang="en-US"/>
          </a:p>
        </p:txBody>
      </p:sp>
    </p:spTree>
    <p:extLst>
      <p:ext uri="{BB962C8B-B14F-4D97-AF65-F5344CB8AC3E}">
        <p14:creationId xmlns:p14="http://schemas.microsoft.com/office/powerpoint/2010/main" val="588328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shows the program level and restrictiveness associated with each level. Level 1 is highly restrictive in that it places large controls on individual liberty and behavior through time required in programming, drug testing frequency, and setting of the program. Level 3 has less intensive restrictions on behavior only requiring interaction with treatment or programing multiple times per month. </a:t>
            </a:r>
            <a:endParaRPr lang="en-US" dirty="0"/>
          </a:p>
        </p:txBody>
      </p:sp>
      <p:sp>
        <p:nvSpPr>
          <p:cNvPr id="4" name="Slide Number Placeholder 3"/>
          <p:cNvSpPr>
            <a:spLocks noGrp="1"/>
          </p:cNvSpPr>
          <p:nvPr>
            <p:ph type="sldNum" sz="quarter" idx="10"/>
          </p:nvPr>
        </p:nvSpPr>
        <p:spPr/>
        <p:txBody>
          <a:bodyPr/>
          <a:lstStyle/>
          <a:p>
            <a:fld id="{11AD78C2-547A-4299-994D-2E3B1C58F542}" type="slidenum">
              <a:rPr lang="en-US" smtClean="0"/>
              <a:pPr/>
              <a:t>24</a:t>
            </a:fld>
            <a:endParaRPr lang="en-US"/>
          </a:p>
        </p:txBody>
      </p:sp>
    </p:spTree>
    <p:extLst>
      <p:ext uri="{BB962C8B-B14F-4D97-AF65-F5344CB8AC3E}">
        <p14:creationId xmlns:p14="http://schemas.microsoft.com/office/powerpoint/2010/main" val="1686108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D627D3-CC42-49C2-BB22-00457F2CA531}" type="slidenum">
              <a:rPr lang="en-US" smtClean="0"/>
              <a:pPr/>
              <a:t>5</a:t>
            </a:fld>
            <a:endParaRPr lang="en-US"/>
          </a:p>
        </p:txBody>
      </p:sp>
    </p:spTree>
    <p:extLst>
      <p:ext uri="{BB962C8B-B14F-4D97-AF65-F5344CB8AC3E}">
        <p14:creationId xmlns:p14="http://schemas.microsoft.com/office/powerpoint/2010/main" val="659266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Calculation based on 3-year rearrest rates from BJS 1994 recidivism and treatment effectiveness findings from meta-analyses reviewed by Lipsey and Cullen 2007 and Bonta and Andrews 2007. The results depicted in Table 3 are based on a hypothetical offender population of 10,000 individuals in one jurisdiction. A conservative estimate of baseline recidivism risk of .60 was used in this model based on the Bureau of Justice Statistics (BJS) 1994 recidivism study which found that over two-thirds (67.5%) of all released prisoners were rearrested within three years (</a:t>
            </a:r>
            <a:r>
              <a:rPr lang="en-US" dirty="0" err="1"/>
              <a:t>Langan</a:t>
            </a:r>
            <a:r>
              <a:rPr lang="en-US" dirty="0"/>
              <a:t> &amp; Levin, 2002). The relative risk reduction (RRR) associated with correctional treatment was specified as .20 (a modest effect) consistent with the meta-analytic findings reviewed by Lipsey and Cullen (2007). The proportion of offenders currently receiving treatment was specified as .10 based on the findings of Taxman and colleagues (Taxman et al., 2007a; Taxman &amp; Perdoni, 2009 (and in Chapter 2 of this book)). </a:t>
            </a:r>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370FFFA9-9901-4391-9FCD-90DEE079BC08}" type="slidenum">
              <a:rPr lang="en-US" smtClean="0"/>
              <a:t>6</a:t>
            </a:fld>
            <a:endParaRPr lang="en-US"/>
          </a:p>
        </p:txBody>
      </p:sp>
    </p:spTree>
    <p:extLst>
      <p:ext uri="{BB962C8B-B14F-4D97-AF65-F5344CB8AC3E}">
        <p14:creationId xmlns:p14="http://schemas.microsoft.com/office/powerpoint/2010/main" val="582654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Ben</a:t>
            </a:r>
          </a:p>
        </p:txBody>
      </p:sp>
    </p:spTree>
    <p:extLst>
      <p:ext uri="{BB962C8B-B14F-4D97-AF65-F5344CB8AC3E}">
        <p14:creationId xmlns:p14="http://schemas.microsoft.com/office/powerpoint/2010/main" val="3245415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Ben</a:t>
            </a:r>
          </a:p>
        </p:txBody>
      </p:sp>
    </p:spTree>
    <p:extLst>
      <p:ext uri="{BB962C8B-B14F-4D97-AF65-F5344CB8AC3E}">
        <p14:creationId xmlns:p14="http://schemas.microsoft.com/office/powerpoint/2010/main" val="194500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Ben</a:t>
            </a:r>
          </a:p>
        </p:txBody>
      </p:sp>
    </p:spTree>
    <p:extLst>
      <p:ext uri="{BB962C8B-B14F-4D97-AF65-F5344CB8AC3E}">
        <p14:creationId xmlns:p14="http://schemas.microsoft.com/office/powerpoint/2010/main" val="1761776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EBB6EA-9D2B-4821-B9EF-A0A46684BCEF}" type="slidenum">
              <a:rPr lang="en-US" smtClean="0"/>
              <a:pPr/>
              <a:t>16</a:t>
            </a:fld>
            <a:endParaRPr lang="en-US" dirty="0"/>
          </a:p>
        </p:txBody>
      </p:sp>
      <p:sp>
        <p:nvSpPr>
          <p:cNvPr id="5" name="Date Placeholder 4"/>
          <p:cNvSpPr>
            <a:spLocks noGrp="1"/>
          </p:cNvSpPr>
          <p:nvPr>
            <p:ph type="dt" idx="11"/>
          </p:nvPr>
        </p:nvSpPr>
        <p:spPr/>
        <p:txBody>
          <a:bodyPr/>
          <a:lstStyle/>
          <a:p>
            <a:r>
              <a:rPr lang="en-US" dirty="0"/>
              <a:t>6/10-11/2014</a:t>
            </a:r>
          </a:p>
        </p:txBody>
      </p:sp>
    </p:spTree>
    <p:extLst>
      <p:ext uri="{BB962C8B-B14F-4D97-AF65-F5344CB8AC3E}">
        <p14:creationId xmlns:p14="http://schemas.microsoft.com/office/powerpoint/2010/main" val="265324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EBB6EA-9D2B-4821-B9EF-A0A46684BCEF}" type="slidenum">
              <a:rPr lang="en-US" smtClean="0"/>
              <a:pPr/>
              <a:t>17</a:t>
            </a:fld>
            <a:endParaRPr lang="en-US" dirty="0"/>
          </a:p>
        </p:txBody>
      </p:sp>
      <p:sp>
        <p:nvSpPr>
          <p:cNvPr id="5" name="Date Placeholder 4"/>
          <p:cNvSpPr>
            <a:spLocks noGrp="1"/>
          </p:cNvSpPr>
          <p:nvPr>
            <p:ph type="dt" idx="11"/>
          </p:nvPr>
        </p:nvSpPr>
        <p:spPr/>
        <p:txBody>
          <a:bodyPr/>
          <a:lstStyle/>
          <a:p>
            <a:r>
              <a:rPr lang="en-US" dirty="0"/>
              <a:t>6/10-11/2014</a:t>
            </a:r>
          </a:p>
        </p:txBody>
      </p:sp>
    </p:spTree>
    <p:extLst>
      <p:ext uri="{BB962C8B-B14F-4D97-AF65-F5344CB8AC3E}">
        <p14:creationId xmlns:p14="http://schemas.microsoft.com/office/powerpoint/2010/main" val="323135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EBB6EA-9D2B-4821-B9EF-A0A46684BCEF}" type="slidenum">
              <a:rPr lang="en-US" smtClean="0"/>
              <a:pPr/>
              <a:t>18</a:t>
            </a:fld>
            <a:endParaRPr lang="en-US" dirty="0"/>
          </a:p>
        </p:txBody>
      </p:sp>
      <p:sp>
        <p:nvSpPr>
          <p:cNvPr id="5" name="Date Placeholder 4"/>
          <p:cNvSpPr>
            <a:spLocks noGrp="1"/>
          </p:cNvSpPr>
          <p:nvPr>
            <p:ph type="dt" idx="11"/>
          </p:nvPr>
        </p:nvSpPr>
        <p:spPr/>
        <p:txBody>
          <a:bodyPr/>
          <a:lstStyle/>
          <a:p>
            <a:r>
              <a:rPr lang="en-US" dirty="0"/>
              <a:t>6/10-11/2014</a:t>
            </a:r>
          </a:p>
        </p:txBody>
      </p:sp>
    </p:spTree>
    <p:extLst>
      <p:ext uri="{BB962C8B-B14F-4D97-AF65-F5344CB8AC3E}">
        <p14:creationId xmlns:p14="http://schemas.microsoft.com/office/powerpoint/2010/main" val="27717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640080" y="1371599"/>
            <a:ext cx="6675120" cy="2951825"/>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640080" y="4584879"/>
            <a:ext cx="667512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6444479B-705B-4489-957E-7E8A228BDFA0}" type="datetime1">
              <a:rPr lang="en-US" smtClean="0"/>
              <a:t>8/8/25</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222436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C07B66AD-7C08-490A-ADA4-B47E10FB2407}" type="datetime1">
              <a:rPr lang="en-US" smtClean="0"/>
              <a:t>8/8/25</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387760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CB3635-47E1-90D8-B693-DA85A66B3831}"/>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209219" y="640079"/>
            <a:ext cx="1811773" cy="5536884"/>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640080" y="640080"/>
            <a:ext cx="8412422" cy="553688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05B95027-4255-49E7-9841-CD21BCC99996}" type="datetime1">
              <a:rPr lang="en-US" smtClean="0"/>
              <a:t>8/8/25</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3230604F-219C-2DEE-830E-27274CC2FE19}"/>
              </a:ext>
              <a:ext uri="{C183D7F6-B498-43B3-948B-1728B52AA6E4}">
                <adec:decorative xmlns:adec="http://schemas.microsoft.com/office/drawing/2017/decorative" val="1"/>
              </a:ext>
            </a:extLst>
          </p:cNvPr>
          <p:cNvCxnSpPr>
            <a:cxnSpLocks/>
          </p:cNvCxnSpPr>
          <p:nvPr/>
        </p:nvCxnSpPr>
        <p:spPr>
          <a:xfrm rot="5400000">
            <a:off x="10872154" y="1192438"/>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4871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cxnSp>
        <p:nvCxnSpPr>
          <p:cNvPr id="21" name="Google Shape;21;p4"/>
          <p:cNvCxnSpPr/>
          <p:nvPr/>
        </p:nvCxnSpPr>
        <p:spPr>
          <a:xfrm>
            <a:off x="656751" y="1680379"/>
            <a:ext cx="5664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517200" y="610700"/>
            <a:ext cx="11157600" cy="9148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517200" y="1986432"/>
            <a:ext cx="11157600" cy="410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4" name="Google Shape;24;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3215350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1_Title and Content_no footer">
    <p:spTree>
      <p:nvGrpSpPr>
        <p:cNvPr id="1" name=""/>
        <p:cNvGrpSpPr/>
        <p:nvPr/>
      </p:nvGrpSpPr>
      <p:grpSpPr>
        <a:xfrm>
          <a:off x="0" y="0"/>
          <a:ext cx="0" cy="0"/>
          <a:chOff x="0" y="0"/>
          <a:chExt cx="0" cy="0"/>
        </a:xfrm>
      </p:grpSpPr>
      <p:sp>
        <p:nvSpPr>
          <p:cNvPr id="2" name="Title 1"/>
          <p:cNvSpPr>
            <a:spLocks noGrp="1"/>
          </p:cNvSpPr>
          <p:nvPr>
            <p:ph type="title"/>
          </p:nvPr>
        </p:nvSpPr>
        <p:spPr>
          <a:xfrm>
            <a:off x="231422" y="186306"/>
            <a:ext cx="11700747" cy="1011807"/>
          </a:xfrm>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231422" y="1369029"/>
            <a:ext cx="11700746" cy="5302665"/>
          </a:xfrm>
        </p:spPr>
        <p:txBody>
          <a:bodyPr/>
          <a:lstStyle>
            <a:lvl1pPr>
              <a:buClr>
                <a:schemeClr val="tx1"/>
              </a:buClr>
              <a:defRPr/>
            </a:lvl1pPr>
            <a:lvl2pPr marL="685800" indent="-228600">
              <a:buClr>
                <a:schemeClr val="tx1"/>
              </a:buClr>
              <a:buSzPct val="70000"/>
              <a:buFont typeface="Courier New" panose="02070309020205020404" pitchFamily="49" charset="0"/>
              <a:buChar char="o"/>
              <a:defRPr/>
            </a:lvl2pPr>
            <a:lvl3pPr marL="1143000" indent="-228600">
              <a:buClr>
                <a:schemeClr val="tx1"/>
              </a:buClr>
              <a:buFont typeface="Wingdings" pitchFamily="2" charset="2"/>
              <a:buChar char="§"/>
              <a:defRPr/>
            </a:lvl3pPr>
            <a:lvl4pPr marL="1600200" indent="-228600">
              <a:buClr>
                <a:schemeClr val="tx1"/>
              </a:buClr>
              <a:buSzPct val="100000"/>
              <a:buFont typeface="System Font Regular"/>
              <a:buChar char="−"/>
              <a:defRPr/>
            </a:lvl4pPr>
            <a:lvl5pPr marL="2057400" indent="-228600">
              <a:buClr>
                <a:schemeClr val="tx1"/>
              </a:buClr>
              <a:buFont typeface="System Font Regular"/>
              <a:buChar char="&g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60315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9F89F774-3FA6-43B8-9241-99959C8FD463}" type="datetime1">
              <a:rPr lang="en-US" smtClean="0"/>
              <a:t>8/8/25</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86943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BB59B6-79B9-97F5-AC3B-DF65899D39D8}"/>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640080" y="1291366"/>
            <a:ext cx="9214884" cy="315997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640080" y="5018567"/>
            <a:ext cx="7907079" cy="1073889"/>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9504452-5DCC-4FE2-A5C9-8A5EF6714D65}" type="datetime1">
              <a:rPr lang="en-US" smtClean="0"/>
              <a:t>8/8/25</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FF05EAE5-4812-F718-6D75-9627884180BF}"/>
              </a:ext>
              <a:ext uri="{C183D7F6-B498-43B3-948B-1728B52AA6E4}">
                <adec:decorative xmlns:adec="http://schemas.microsoft.com/office/drawing/2017/decorative" val="1"/>
              </a:ext>
            </a:extLst>
          </p:cNvPr>
          <p:cNvCxnSpPr>
            <a:cxnSpLocks/>
          </p:cNvCxnSpPr>
          <p:nvPr/>
        </p:nvCxnSpPr>
        <p:spPr>
          <a:xfrm>
            <a:off x="716281" y="4715234"/>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4226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640080"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318928"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E579ABC2-0180-4F3A-A895-A85BC724D472}" type="datetime1">
              <a:rPr lang="en-US" smtClean="0"/>
              <a:t>8/8/25</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619753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640079" y="1371599"/>
            <a:ext cx="10890929" cy="93975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640079"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640079"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318928"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318928"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6AEEA9BA-4E8F-439E-BEA4-91FBA01E3F5F}" type="datetime1">
              <a:rPr lang="en-US" smtClean="0"/>
              <a:t>8/8/25</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973489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BE15BF18-0007-481C-AA29-413124BC3EE7}" type="datetime1">
              <a:rPr lang="en-US" smtClean="0"/>
              <a:t>8/8/25</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580543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149F9F0F-FB8C-5565-247C-BDCC156B5CAF}"/>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09BE9870-3748-43AD-B547-02A075CB4A1D}" type="datetime1">
              <a:rPr lang="en-US" smtClean="0"/>
              <a:t>8/8/25</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839211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4936519" y="1031001"/>
            <a:ext cx="6594490" cy="516636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640080" y="2972168"/>
            <a:ext cx="3859397" cy="322682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558E7897-33C5-4F1A-9307-D068E37F3DC7}" type="datetime1">
              <a:rPr lang="en-US" smtClean="0"/>
              <a:t>8/8/25</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573549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4937760" y="1033271"/>
            <a:ext cx="6592824" cy="5166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640080" y="2972167"/>
            <a:ext cx="3859397" cy="32268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82E171BA-CC09-47C8-A6DF-F5C5CB59CEEC}" type="datetime1">
              <a:rPr lang="en-US" smtClean="0"/>
              <a:t>8/8/25</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631516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640079" y="1371601"/>
            <a:ext cx="10890929" cy="10972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640080" y="2633472"/>
            <a:ext cx="10890928" cy="35661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640080"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7DA38F49-B3E2-4BF0-BEC7-C30D34ABBB8D}" type="datetime1">
              <a:rPr lang="en-US" smtClean="0"/>
              <a:t>8/8/25</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70C12960-6E85-460F-B6E3-5B82CB31AF3D}" type="slidenum">
              <a:rPr lang="en-US" smtClean="0"/>
              <a:t>‹#›</a:t>
            </a:fld>
            <a:endParaRPr lang="en-US"/>
          </a:p>
        </p:txBody>
      </p:sp>
      <p:cxnSp>
        <p:nvCxnSpPr>
          <p:cNvPr id="9" name="Straight Connector 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p:cNvCxnSpPr>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644109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8" r:id="rId6"/>
    <p:sldLayoutId id="2147483693" r:id="rId7"/>
    <p:sldLayoutId id="2147483694" r:id="rId8"/>
    <p:sldLayoutId id="2147483695" r:id="rId9"/>
    <p:sldLayoutId id="2147483697" r:id="rId10"/>
    <p:sldLayoutId id="2147483696" r:id="rId11"/>
    <p:sldLayoutId id="2147483701" r:id="rId12"/>
    <p:sldLayoutId id="2147483702" r:id="rId13"/>
  </p:sldLayoutIdLst>
  <p:hf sldNum="0" hdr="0" ftr="0" dt="0"/>
  <p:txStyles>
    <p:titleStyle>
      <a:lvl1pPr algn="l" defTabSz="914400" rtl="0" eaLnBrk="1" latinLnBrk="0" hangingPunct="1">
        <a:lnSpc>
          <a:spcPct val="10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12.jp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gmuace.org/tool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7.png"/><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AB04FB-1FDA-CD2A-F65A-D2137CDF567B}"/>
              </a:ext>
            </a:extLst>
          </p:cNvPr>
          <p:cNvSpPr>
            <a:spLocks noGrp="1"/>
          </p:cNvSpPr>
          <p:nvPr>
            <p:ph type="ctrTitle"/>
          </p:nvPr>
        </p:nvSpPr>
        <p:spPr>
          <a:xfrm>
            <a:off x="472653" y="1030155"/>
            <a:ext cx="4498591" cy="2642616"/>
          </a:xfrm>
        </p:spPr>
        <p:txBody>
          <a:bodyPr anchor="b">
            <a:normAutofit/>
          </a:bodyPr>
          <a:lstStyle/>
          <a:p>
            <a:r>
              <a:rPr lang="en-US" sz="4000" dirty="0"/>
              <a:t>Evidence-based/Informed Practices	</a:t>
            </a:r>
          </a:p>
        </p:txBody>
      </p:sp>
      <p:sp>
        <p:nvSpPr>
          <p:cNvPr id="3" name="Subtitle 2">
            <a:extLst>
              <a:ext uri="{FF2B5EF4-FFF2-40B4-BE49-F238E27FC236}">
                <a16:creationId xmlns:a16="http://schemas.microsoft.com/office/drawing/2014/main" id="{102CB2A5-F26A-1EC7-B088-09B08A04B68F}"/>
              </a:ext>
            </a:extLst>
          </p:cNvPr>
          <p:cNvSpPr>
            <a:spLocks noGrp="1"/>
          </p:cNvSpPr>
          <p:nvPr>
            <p:ph type="subTitle" idx="1"/>
          </p:nvPr>
        </p:nvSpPr>
        <p:spPr>
          <a:xfrm>
            <a:off x="640079" y="4304538"/>
            <a:ext cx="3648586" cy="1362456"/>
          </a:xfrm>
        </p:spPr>
        <p:txBody>
          <a:bodyPr anchor="t">
            <a:normAutofit fontScale="85000" lnSpcReduction="10000"/>
          </a:bodyPr>
          <a:lstStyle/>
          <a:p>
            <a:r>
              <a:rPr lang="en-US" dirty="0"/>
              <a:t>Faye S. Taxman, Ph.D.</a:t>
            </a:r>
          </a:p>
          <a:p>
            <a:r>
              <a:rPr lang="en-US" dirty="0"/>
              <a:t>George Mason University</a:t>
            </a:r>
          </a:p>
          <a:p>
            <a:r>
              <a:rPr lang="en-US" dirty="0" err="1"/>
              <a:t>ftaxman@gmu.edu</a:t>
            </a:r>
            <a:endParaRPr lang="en-US" dirty="0"/>
          </a:p>
        </p:txBody>
      </p:sp>
      <p:cxnSp>
        <p:nvCxnSpPr>
          <p:cNvPr id="20" name="Straight Connector 19">
            <a:extLst>
              <a:ext uri="{FF2B5EF4-FFF2-40B4-BE49-F238E27FC236}">
                <a16:creationId xmlns:a16="http://schemas.microsoft.com/office/drawing/2014/main" id="{750527CE-FCD0-40C8-B37A-39331C2A4F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4011930"/>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4" name="Picture 3" descr="Vector background of vibrant colors splashing">
            <a:extLst>
              <a:ext uri="{FF2B5EF4-FFF2-40B4-BE49-F238E27FC236}">
                <a16:creationId xmlns:a16="http://schemas.microsoft.com/office/drawing/2014/main" id="{04957EA0-8F61-BF51-C734-D730F6382296}"/>
              </a:ext>
            </a:extLst>
          </p:cNvPr>
          <p:cNvPicPr>
            <a:picLocks noChangeAspect="1"/>
          </p:cNvPicPr>
          <p:nvPr/>
        </p:nvPicPr>
        <p:blipFill>
          <a:blip r:embed="rId2"/>
          <a:srcRect t="13246" b="4033"/>
          <a:stretch>
            <a:fillRect/>
          </a:stretch>
        </p:blipFill>
        <p:spPr>
          <a:xfrm>
            <a:off x="4604641" y="1959914"/>
            <a:ext cx="6876288" cy="3867931"/>
          </a:xfrm>
          <a:prstGeom prst="rect">
            <a:avLst/>
          </a:prstGeom>
        </p:spPr>
      </p:pic>
    </p:spTree>
    <p:extLst>
      <p:ext uri="{BB962C8B-B14F-4D97-AF65-F5344CB8AC3E}">
        <p14:creationId xmlns:p14="http://schemas.microsoft.com/office/powerpoint/2010/main" val="2045993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B40B0-AADC-5E6E-B93B-230A3C8A678A}"/>
              </a:ext>
            </a:extLst>
          </p:cNvPr>
          <p:cNvSpPr>
            <a:spLocks noGrp="1"/>
          </p:cNvSpPr>
          <p:nvPr>
            <p:ph type="title"/>
          </p:nvPr>
        </p:nvSpPr>
        <p:spPr>
          <a:xfrm>
            <a:off x="612648" y="993897"/>
            <a:ext cx="10890929" cy="1097280"/>
          </a:xfrm>
        </p:spPr>
        <p:txBody>
          <a:bodyPr/>
          <a:lstStyle/>
          <a:p>
            <a:r>
              <a:rPr lang="en-US" dirty="0"/>
              <a:t>Practice Frameworks (Policy Guidance)</a:t>
            </a:r>
          </a:p>
        </p:txBody>
      </p:sp>
      <p:sp>
        <p:nvSpPr>
          <p:cNvPr id="3" name="Content Placeholder 2">
            <a:extLst>
              <a:ext uri="{FF2B5EF4-FFF2-40B4-BE49-F238E27FC236}">
                <a16:creationId xmlns:a16="http://schemas.microsoft.com/office/drawing/2014/main" id="{8DCD8784-8454-D2C9-3DD8-41DD5282956B}"/>
              </a:ext>
            </a:extLst>
          </p:cNvPr>
          <p:cNvSpPr>
            <a:spLocks noGrp="1"/>
          </p:cNvSpPr>
          <p:nvPr>
            <p:ph idx="1"/>
          </p:nvPr>
        </p:nvSpPr>
        <p:spPr>
          <a:xfrm>
            <a:off x="612648" y="1785605"/>
            <a:ext cx="10653579" cy="4593828"/>
          </a:xfrm>
        </p:spPr>
        <p:txBody>
          <a:bodyPr>
            <a:normAutofit/>
          </a:bodyPr>
          <a:lstStyle/>
          <a:p>
            <a:r>
              <a:rPr lang="en-US" dirty="0"/>
              <a:t>Standard Operating Procedures tell what to do but not why</a:t>
            </a:r>
          </a:p>
          <a:p>
            <a:r>
              <a:rPr lang="en-US" dirty="0"/>
              <a:t>SOPs don’t deal with the operational procedures that are barriers to implementation</a:t>
            </a:r>
          </a:p>
          <a:p>
            <a:r>
              <a:rPr lang="en-US" dirty="0"/>
              <a:t>More attention is needed to defining </a:t>
            </a:r>
          </a:p>
          <a:p>
            <a:pPr lvl="1">
              <a:lnSpc>
                <a:spcPct val="110000"/>
              </a:lnSpc>
              <a:spcBef>
                <a:spcPts val="0"/>
              </a:spcBef>
            </a:pPr>
            <a:r>
              <a:rPr lang="en-US" dirty="0"/>
              <a:t>What the research says (plain language)</a:t>
            </a:r>
          </a:p>
          <a:p>
            <a:pPr lvl="1">
              <a:lnSpc>
                <a:spcPct val="110000"/>
              </a:lnSpc>
              <a:spcBef>
                <a:spcPts val="0"/>
              </a:spcBef>
            </a:pPr>
            <a:r>
              <a:rPr lang="en-US" dirty="0"/>
              <a:t>Where is the work process should this occur</a:t>
            </a:r>
          </a:p>
          <a:p>
            <a:pPr lvl="1">
              <a:lnSpc>
                <a:spcPct val="110000"/>
              </a:lnSpc>
              <a:spcBef>
                <a:spcPts val="0"/>
              </a:spcBef>
            </a:pPr>
            <a:r>
              <a:rPr lang="en-US" dirty="0"/>
              <a:t>How to use it </a:t>
            </a:r>
          </a:p>
          <a:p>
            <a:pPr lvl="1">
              <a:lnSpc>
                <a:spcPct val="110000"/>
              </a:lnSpc>
              <a:spcBef>
                <a:spcPts val="0"/>
              </a:spcBef>
            </a:pPr>
            <a:r>
              <a:rPr lang="en-US" dirty="0"/>
              <a:t>Perspective on staff, justice involved individuals, stakeholders</a:t>
            </a:r>
          </a:p>
          <a:p>
            <a:pPr lvl="1">
              <a:lnSpc>
                <a:spcPct val="110000"/>
              </a:lnSpc>
              <a:spcBef>
                <a:spcPts val="0"/>
              </a:spcBef>
            </a:pPr>
            <a:r>
              <a:rPr lang="en-US" dirty="0"/>
              <a:t>Communications—how to address difficult issues</a:t>
            </a:r>
          </a:p>
          <a:p>
            <a:pPr lvl="1">
              <a:lnSpc>
                <a:spcPct val="110000"/>
              </a:lnSpc>
              <a:spcBef>
                <a:spcPts val="0"/>
              </a:spcBef>
            </a:pPr>
            <a:r>
              <a:rPr lang="en-US" dirty="0"/>
              <a:t>Other items—definition of key terms, etc.</a:t>
            </a:r>
          </a:p>
          <a:p>
            <a:r>
              <a:rPr lang="en-US" dirty="0"/>
              <a:t>Reduce harms through variation in officer response</a:t>
            </a:r>
          </a:p>
          <a:p>
            <a:r>
              <a:rPr lang="en-US" dirty="0"/>
              <a:t>Adherence to RNR/CPP can be achieve through clear guidance</a:t>
            </a:r>
          </a:p>
          <a:p>
            <a:pPr lvl="1"/>
            <a:endParaRPr lang="en-US" dirty="0"/>
          </a:p>
        </p:txBody>
      </p:sp>
    </p:spTree>
    <p:extLst>
      <p:ext uri="{BB962C8B-B14F-4D97-AF65-F5344CB8AC3E}">
        <p14:creationId xmlns:p14="http://schemas.microsoft.com/office/powerpoint/2010/main" val="2583788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AEA3-F08C-9532-29AA-47101E3499FC}"/>
              </a:ext>
            </a:extLst>
          </p:cNvPr>
          <p:cNvSpPr>
            <a:spLocks noGrp="1"/>
          </p:cNvSpPr>
          <p:nvPr>
            <p:ph type="title"/>
          </p:nvPr>
        </p:nvSpPr>
        <p:spPr>
          <a:xfrm>
            <a:off x="517200" y="136283"/>
            <a:ext cx="11157600" cy="914800"/>
          </a:xfrm>
        </p:spPr>
        <p:txBody>
          <a:bodyPr/>
          <a:lstStyle/>
          <a:p>
            <a:r>
              <a:rPr lang="en-US" sz="4267" dirty="0"/>
              <a:t>The Appropriateness Statements Package</a:t>
            </a:r>
            <a:endParaRPr lang="en-US" dirty="0"/>
          </a:p>
        </p:txBody>
      </p:sp>
      <p:pic>
        <p:nvPicPr>
          <p:cNvPr id="11" name="Picture 10" descr="A picture containing text, clothing, screenshot, person&#10;&#10;Description automatically generated">
            <a:extLst>
              <a:ext uri="{FF2B5EF4-FFF2-40B4-BE49-F238E27FC236}">
                <a16:creationId xmlns:a16="http://schemas.microsoft.com/office/drawing/2014/main" id="{BF6F5CB2-78B5-E460-4331-572216771170}"/>
              </a:ext>
            </a:extLst>
          </p:cNvPr>
          <p:cNvPicPr>
            <a:picLocks noChangeAspect="1"/>
          </p:cNvPicPr>
          <p:nvPr/>
        </p:nvPicPr>
        <p:blipFill rotWithShape="1">
          <a:blip r:embed="rId3"/>
          <a:srcRect l="10485" r="10366"/>
          <a:stretch/>
        </p:blipFill>
        <p:spPr>
          <a:xfrm>
            <a:off x="135467" y="1833957"/>
            <a:ext cx="6250152" cy="3996267"/>
          </a:xfrm>
          <a:prstGeom prst="rect">
            <a:avLst/>
          </a:prstGeom>
        </p:spPr>
      </p:pic>
      <p:pic>
        <p:nvPicPr>
          <p:cNvPr id="21" name="Picture 20" descr="A screenshot of a website&#10;&#10;Description automatically generated with low confidence">
            <a:extLst>
              <a:ext uri="{FF2B5EF4-FFF2-40B4-BE49-F238E27FC236}">
                <a16:creationId xmlns:a16="http://schemas.microsoft.com/office/drawing/2014/main" id="{A8024607-0712-9863-967E-CFE9FE8FEAF9}"/>
              </a:ext>
            </a:extLst>
          </p:cNvPr>
          <p:cNvPicPr>
            <a:picLocks noChangeAspect="1"/>
          </p:cNvPicPr>
          <p:nvPr/>
        </p:nvPicPr>
        <p:blipFill>
          <a:blip r:embed="rId4"/>
          <a:stretch>
            <a:fillRect/>
          </a:stretch>
        </p:blipFill>
        <p:spPr>
          <a:xfrm>
            <a:off x="6768663" y="1826189"/>
            <a:ext cx="5138389" cy="2956612"/>
          </a:xfrm>
          <a:prstGeom prst="rect">
            <a:avLst/>
          </a:prstGeom>
        </p:spPr>
      </p:pic>
      <p:pic>
        <p:nvPicPr>
          <p:cNvPr id="22" name="Picture 21">
            <a:extLst>
              <a:ext uri="{FF2B5EF4-FFF2-40B4-BE49-F238E27FC236}">
                <a16:creationId xmlns:a16="http://schemas.microsoft.com/office/drawing/2014/main" id="{B20FD393-9A79-42E7-FD90-9AD3F0B6B0B0}"/>
              </a:ext>
            </a:extLst>
          </p:cNvPr>
          <p:cNvPicPr>
            <a:picLocks noChangeAspect="1"/>
          </p:cNvPicPr>
          <p:nvPr/>
        </p:nvPicPr>
        <p:blipFill>
          <a:blip r:embed="rId5"/>
          <a:stretch>
            <a:fillRect/>
          </a:stretch>
        </p:blipFill>
        <p:spPr>
          <a:xfrm>
            <a:off x="10124068" y="4938732"/>
            <a:ext cx="1782985" cy="1782985"/>
          </a:xfrm>
          <a:prstGeom prst="rect">
            <a:avLst/>
          </a:prstGeom>
        </p:spPr>
      </p:pic>
      <p:sp>
        <p:nvSpPr>
          <p:cNvPr id="23" name="TextBox 22">
            <a:extLst>
              <a:ext uri="{FF2B5EF4-FFF2-40B4-BE49-F238E27FC236}">
                <a16:creationId xmlns:a16="http://schemas.microsoft.com/office/drawing/2014/main" id="{FE95CD1D-BB84-A8C4-25D4-74D5AB9197C6}"/>
              </a:ext>
            </a:extLst>
          </p:cNvPr>
          <p:cNvSpPr txBox="1"/>
          <p:nvPr/>
        </p:nvSpPr>
        <p:spPr>
          <a:xfrm>
            <a:off x="6385619" y="4903499"/>
            <a:ext cx="2137104" cy="461665"/>
          </a:xfrm>
          <a:prstGeom prst="rect">
            <a:avLst/>
          </a:prstGeom>
          <a:noFill/>
        </p:spPr>
        <p:txBody>
          <a:bodyPr wrap="square" rtlCol="0">
            <a:spAutoFit/>
          </a:bodyPr>
          <a:lstStyle/>
          <a:p>
            <a:pPr algn="ctr"/>
            <a:r>
              <a:rPr lang="en-US" sz="2400" b="1" dirty="0"/>
              <a:t>Access Here!</a:t>
            </a:r>
          </a:p>
        </p:txBody>
      </p:sp>
      <p:sp>
        <p:nvSpPr>
          <p:cNvPr id="24" name="Arrow: Right 23">
            <a:extLst>
              <a:ext uri="{FF2B5EF4-FFF2-40B4-BE49-F238E27FC236}">
                <a16:creationId xmlns:a16="http://schemas.microsoft.com/office/drawing/2014/main" id="{9DA43C7C-DA48-F90C-4750-58405A668BF8}"/>
              </a:ext>
            </a:extLst>
          </p:cNvPr>
          <p:cNvSpPr/>
          <p:nvPr/>
        </p:nvSpPr>
        <p:spPr>
          <a:xfrm>
            <a:off x="8655854" y="4941497"/>
            <a:ext cx="1233213" cy="49048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5" name="Arrow: Right 24">
            <a:extLst>
              <a:ext uri="{FF2B5EF4-FFF2-40B4-BE49-F238E27FC236}">
                <a16:creationId xmlns:a16="http://schemas.microsoft.com/office/drawing/2014/main" id="{44816EE9-CA58-DFE2-EF5B-A4FC6453CF8F}"/>
              </a:ext>
            </a:extLst>
          </p:cNvPr>
          <p:cNvSpPr/>
          <p:nvPr/>
        </p:nvSpPr>
        <p:spPr>
          <a:xfrm rot="5400000">
            <a:off x="7326877" y="5416335"/>
            <a:ext cx="560555" cy="49048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6" name="TextBox 25">
            <a:extLst>
              <a:ext uri="{FF2B5EF4-FFF2-40B4-BE49-F238E27FC236}">
                <a16:creationId xmlns:a16="http://schemas.microsoft.com/office/drawing/2014/main" id="{78C902C4-FC94-EA0A-CDA6-42BC149E65A5}"/>
              </a:ext>
            </a:extLst>
          </p:cNvPr>
          <p:cNvSpPr txBox="1"/>
          <p:nvPr/>
        </p:nvSpPr>
        <p:spPr>
          <a:xfrm>
            <a:off x="4596323" y="5844939"/>
            <a:ext cx="5609084" cy="916854"/>
          </a:xfrm>
          <a:prstGeom prst="rect">
            <a:avLst/>
          </a:prstGeom>
          <a:noFill/>
        </p:spPr>
        <p:txBody>
          <a:bodyPr wrap="square">
            <a:spAutoFit/>
          </a:bodyPr>
          <a:lstStyle/>
          <a:p>
            <a:pPr marL="152396" algn="ctr" defTabSz="1219170">
              <a:lnSpc>
                <a:spcPct val="115000"/>
              </a:lnSpc>
              <a:buClr>
                <a:srgbClr val="FFFFFF"/>
              </a:buClr>
              <a:buSzPts val="1800"/>
              <a:defRPr/>
            </a:pPr>
            <a:r>
              <a:rPr lang="en-US" sz="2400" u="sng" kern="0" dirty="0">
                <a:solidFill>
                  <a:schemeClr val="accent6">
                    <a:lumMod val="75000"/>
                  </a:schemeClr>
                </a:solidFill>
                <a:latin typeface="OCR A Extended" panose="02010509020102010303" pitchFamily="50" charset="0"/>
                <a:ea typeface="Roboto"/>
                <a:cs typeface="Roboto"/>
                <a:sym typeface="Roboto"/>
              </a:rPr>
              <a:t>gmuace.org/appropriateness-statement-package</a:t>
            </a:r>
          </a:p>
        </p:txBody>
      </p:sp>
    </p:spTree>
    <p:extLst>
      <p:ext uri="{BB962C8B-B14F-4D97-AF65-F5344CB8AC3E}">
        <p14:creationId xmlns:p14="http://schemas.microsoft.com/office/powerpoint/2010/main" val="352076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5" grpId="0" animBg="1"/>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AEA3-F08C-9532-29AA-47101E3499FC}"/>
              </a:ext>
            </a:extLst>
          </p:cNvPr>
          <p:cNvSpPr>
            <a:spLocks noGrp="1"/>
          </p:cNvSpPr>
          <p:nvPr>
            <p:ph type="title"/>
          </p:nvPr>
        </p:nvSpPr>
        <p:spPr/>
        <p:txBody>
          <a:bodyPr/>
          <a:lstStyle/>
          <a:p>
            <a:r>
              <a:rPr lang="en-US" sz="4267" dirty="0"/>
              <a:t>Searching Appropriateness Statements</a:t>
            </a:r>
            <a:endParaRPr lang="en-US" dirty="0"/>
          </a:p>
        </p:txBody>
      </p:sp>
      <p:sp>
        <p:nvSpPr>
          <p:cNvPr id="5" name="Text Placeholder 4">
            <a:extLst>
              <a:ext uri="{FF2B5EF4-FFF2-40B4-BE49-F238E27FC236}">
                <a16:creationId xmlns:a16="http://schemas.microsoft.com/office/drawing/2014/main" id="{E076C357-9CDB-D713-204F-CCE10763103B}"/>
              </a:ext>
            </a:extLst>
          </p:cNvPr>
          <p:cNvSpPr>
            <a:spLocks noGrp="1"/>
          </p:cNvSpPr>
          <p:nvPr>
            <p:ph type="body" idx="1"/>
          </p:nvPr>
        </p:nvSpPr>
        <p:spPr/>
        <p:txBody>
          <a:bodyPr/>
          <a:lstStyle/>
          <a:p>
            <a:endParaRPr lang="en-US"/>
          </a:p>
        </p:txBody>
      </p:sp>
      <p:pic>
        <p:nvPicPr>
          <p:cNvPr id="13" name="Picture 12" descr="A picture containing text, screenshot, font, white&#10;&#10;Description automatically generated">
            <a:extLst>
              <a:ext uri="{FF2B5EF4-FFF2-40B4-BE49-F238E27FC236}">
                <a16:creationId xmlns:a16="http://schemas.microsoft.com/office/drawing/2014/main" id="{4F4A9E99-A08D-0A23-297F-337420AD0495}"/>
              </a:ext>
            </a:extLst>
          </p:cNvPr>
          <p:cNvPicPr>
            <a:picLocks noChangeAspect="1"/>
          </p:cNvPicPr>
          <p:nvPr/>
        </p:nvPicPr>
        <p:blipFill>
          <a:blip r:embed="rId3"/>
          <a:stretch>
            <a:fillRect/>
          </a:stretch>
        </p:blipFill>
        <p:spPr>
          <a:xfrm>
            <a:off x="3377324" y="1486375"/>
            <a:ext cx="5940680" cy="1000115"/>
          </a:xfrm>
          <a:prstGeom prst="rect">
            <a:avLst/>
          </a:prstGeom>
        </p:spPr>
      </p:pic>
      <p:pic>
        <p:nvPicPr>
          <p:cNvPr id="15" name="Picture 14" descr="A screenshot of a computer&#10;&#10;Description automatically generated with low confidence">
            <a:extLst>
              <a:ext uri="{FF2B5EF4-FFF2-40B4-BE49-F238E27FC236}">
                <a16:creationId xmlns:a16="http://schemas.microsoft.com/office/drawing/2014/main" id="{449EE6F5-790F-5D3D-E44F-ABD608B2EDE0}"/>
              </a:ext>
            </a:extLst>
          </p:cNvPr>
          <p:cNvPicPr>
            <a:picLocks noChangeAspect="1"/>
          </p:cNvPicPr>
          <p:nvPr/>
        </p:nvPicPr>
        <p:blipFill>
          <a:blip r:embed="rId4"/>
          <a:stretch>
            <a:fillRect/>
          </a:stretch>
        </p:blipFill>
        <p:spPr>
          <a:xfrm>
            <a:off x="372384" y="2627201"/>
            <a:ext cx="4989689" cy="4075289"/>
          </a:xfrm>
          <a:prstGeom prst="rect">
            <a:avLst/>
          </a:prstGeom>
        </p:spPr>
      </p:pic>
      <p:pic>
        <p:nvPicPr>
          <p:cNvPr id="17" name="Picture 16" descr="A picture containing text, screenshot, font, businesscard&#10;&#10;Description automatically generated">
            <a:extLst>
              <a:ext uri="{FF2B5EF4-FFF2-40B4-BE49-F238E27FC236}">
                <a16:creationId xmlns:a16="http://schemas.microsoft.com/office/drawing/2014/main" id="{4C92A1D2-CEB4-22E4-DCF6-7E70A66D7303}"/>
              </a:ext>
            </a:extLst>
          </p:cNvPr>
          <p:cNvPicPr>
            <a:picLocks noChangeAspect="1"/>
          </p:cNvPicPr>
          <p:nvPr/>
        </p:nvPicPr>
        <p:blipFill>
          <a:blip r:embed="rId5"/>
          <a:stretch>
            <a:fillRect/>
          </a:stretch>
        </p:blipFill>
        <p:spPr>
          <a:xfrm>
            <a:off x="7029625" y="2565111"/>
            <a:ext cx="4888089" cy="4199467"/>
          </a:xfrm>
          <a:prstGeom prst="rect">
            <a:avLst/>
          </a:prstGeom>
        </p:spPr>
      </p:pic>
      <p:pic>
        <p:nvPicPr>
          <p:cNvPr id="3" name="Picture 2">
            <a:extLst>
              <a:ext uri="{FF2B5EF4-FFF2-40B4-BE49-F238E27FC236}">
                <a16:creationId xmlns:a16="http://schemas.microsoft.com/office/drawing/2014/main" id="{48F7E228-641D-7A40-BBFE-53426BBFCC29}"/>
              </a:ext>
            </a:extLst>
          </p:cNvPr>
          <p:cNvPicPr>
            <a:picLocks noChangeAspect="1"/>
          </p:cNvPicPr>
          <p:nvPr/>
        </p:nvPicPr>
        <p:blipFill>
          <a:blip r:embed="rId6"/>
          <a:stretch>
            <a:fillRect/>
          </a:stretch>
        </p:blipFill>
        <p:spPr>
          <a:xfrm>
            <a:off x="11113170" y="149768"/>
            <a:ext cx="873293" cy="873293"/>
          </a:xfrm>
          <a:prstGeom prst="rect">
            <a:avLst/>
          </a:prstGeom>
        </p:spPr>
      </p:pic>
      <p:sp>
        <p:nvSpPr>
          <p:cNvPr id="4" name="TextBox 3">
            <a:extLst>
              <a:ext uri="{FF2B5EF4-FFF2-40B4-BE49-F238E27FC236}">
                <a16:creationId xmlns:a16="http://schemas.microsoft.com/office/drawing/2014/main" id="{50D3E8BE-98DF-557B-7745-639D4CD816D2}"/>
              </a:ext>
            </a:extLst>
          </p:cNvPr>
          <p:cNvSpPr txBox="1"/>
          <p:nvPr/>
        </p:nvSpPr>
        <p:spPr>
          <a:xfrm>
            <a:off x="999367" y="334463"/>
            <a:ext cx="2459580" cy="461665"/>
          </a:xfrm>
          <a:prstGeom prst="rect">
            <a:avLst/>
          </a:prstGeom>
          <a:noFill/>
        </p:spPr>
        <p:txBody>
          <a:bodyPr wrap="square" rtlCol="0">
            <a:spAutoFit/>
          </a:bodyPr>
          <a:lstStyle/>
          <a:p>
            <a:pPr algn="ctr"/>
            <a:r>
              <a:rPr lang="en-US" sz="2400" b="1" u="sng" dirty="0"/>
              <a:t>Access Here!</a:t>
            </a:r>
          </a:p>
        </p:txBody>
      </p:sp>
      <p:sp>
        <p:nvSpPr>
          <p:cNvPr id="6" name="TextBox 5">
            <a:extLst>
              <a:ext uri="{FF2B5EF4-FFF2-40B4-BE49-F238E27FC236}">
                <a16:creationId xmlns:a16="http://schemas.microsoft.com/office/drawing/2014/main" id="{7AF44EFD-3BBB-9480-C4CB-09CB42BACC75}"/>
              </a:ext>
            </a:extLst>
          </p:cNvPr>
          <p:cNvSpPr txBox="1"/>
          <p:nvPr/>
        </p:nvSpPr>
        <p:spPr>
          <a:xfrm>
            <a:off x="2651502" y="292608"/>
            <a:ext cx="10024965" cy="492122"/>
          </a:xfrm>
          <a:prstGeom prst="rect">
            <a:avLst/>
          </a:prstGeom>
          <a:noFill/>
        </p:spPr>
        <p:txBody>
          <a:bodyPr wrap="square">
            <a:spAutoFit/>
          </a:bodyPr>
          <a:lstStyle/>
          <a:p>
            <a:pPr marL="152396" algn="ctr" defTabSz="1219170">
              <a:lnSpc>
                <a:spcPct val="115000"/>
              </a:lnSpc>
              <a:buClr>
                <a:srgbClr val="FFFFFF"/>
              </a:buClr>
              <a:buSzPts val="1800"/>
              <a:defRPr/>
            </a:pPr>
            <a:r>
              <a:rPr lang="en-US" sz="2400" u="sng" kern="0" dirty="0">
                <a:solidFill>
                  <a:schemeClr val="accent6">
                    <a:lumMod val="75000"/>
                  </a:schemeClr>
                </a:solidFill>
                <a:latin typeface="OCR A Extended" panose="02010509020102010303" pitchFamily="50" charset="0"/>
                <a:ea typeface="Roboto"/>
                <a:cs typeface="Roboto"/>
                <a:sym typeface="Roboto"/>
              </a:rPr>
              <a:t>gmuace.org/appropriateness-statement-package</a:t>
            </a:r>
          </a:p>
        </p:txBody>
      </p:sp>
      <p:sp>
        <p:nvSpPr>
          <p:cNvPr id="7" name="Arrow: Right 6">
            <a:extLst>
              <a:ext uri="{FF2B5EF4-FFF2-40B4-BE49-F238E27FC236}">
                <a16:creationId xmlns:a16="http://schemas.microsoft.com/office/drawing/2014/main" id="{8BF7EB52-C2C9-4BBF-1BE7-71682F516A05}"/>
              </a:ext>
            </a:extLst>
          </p:cNvPr>
          <p:cNvSpPr/>
          <p:nvPr/>
        </p:nvSpPr>
        <p:spPr>
          <a:xfrm>
            <a:off x="3296307" y="394276"/>
            <a:ext cx="884475" cy="29213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1022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AEA3-F08C-9532-29AA-47101E3499FC}"/>
              </a:ext>
            </a:extLst>
          </p:cNvPr>
          <p:cNvSpPr>
            <a:spLocks noGrp="1"/>
          </p:cNvSpPr>
          <p:nvPr>
            <p:ph type="title"/>
          </p:nvPr>
        </p:nvSpPr>
        <p:spPr/>
        <p:txBody>
          <a:bodyPr/>
          <a:lstStyle/>
          <a:p>
            <a:r>
              <a:rPr lang="en-US" sz="4267" dirty="0"/>
              <a:t>Using Appropriateness Statements</a:t>
            </a:r>
            <a:endParaRPr lang="en-US" dirty="0"/>
          </a:p>
        </p:txBody>
      </p:sp>
      <p:sp>
        <p:nvSpPr>
          <p:cNvPr id="5" name="Text Placeholder 4">
            <a:extLst>
              <a:ext uri="{FF2B5EF4-FFF2-40B4-BE49-F238E27FC236}">
                <a16:creationId xmlns:a16="http://schemas.microsoft.com/office/drawing/2014/main" id="{E076C357-9CDB-D713-204F-CCE10763103B}"/>
              </a:ext>
            </a:extLst>
          </p:cNvPr>
          <p:cNvSpPr>
            <a:spLocks noGrp="1"/>
          </p:cNvSpPr>
          <p:nvPr>
            <p:ph type="body" idx="1"/>
          </p:nvPr>
        </p:nvSpPr>
        <p:spPr/>
        <p:txBody>
          <a:bodyPr/>
          <a:lstStyle/>
          <a:p>
            <a:endParaRPr lang="en-US"/>
          </a:p>
        </p:txBody>
      </p:sp>
      <p:pic>
        <p:nvPicPr>
          <p:cNvPr id="7" name="Picture 6" descr="A screenshot of a computer&#10;&#10;Description automatically generated with low confidence">
            <a:extLst>
              <a:ext uri="{FF2B5EF4-FFF2-40B4-BE49-F238E27FC236}">
                <a16:creationId xmlns:a16="http://schemas.microsoft.com/office/drawing/2014/main" id="{C470A669-263F-70AA-5A8C-9A0B52E40944}"/>
              </a:ext>
            </a:extLst>
          </p:cNvPr>
          <p:cNvPicPr>
            <a:picLocks noChangeAspect="1"/>
          </p:cNvPicPr>
          <p:nvPr/>
        </p:nvPicPr>
        <p:blipFill>
          <a:blip r:embed="rId3"/>
          <a:stretch>
            <a:fillRect/>
          </a:stretch>
        </p:blipFill>
        <p:spPr>
          <a:xfrm>
            <a:off x="4703967" y="2199766"/>
            <a:ext cx="7403955" cy="3912916"/>
          </a:xfrm>
          <a:prstGeom prst="rect">
            <a:avLst/>
          </a:prstGeom>
        </p:spPr>
      </p:pic>
      <p:pic>
        <p:nvPicPr>
          <p:cNvPr id="19" name="Picture 18" descr="A picture containing text, screenshot&#10;&#10;Description automatically generated">
            <a:extLst>
              <a:ext uri="{FF2B5EF4-FFF2-40B4-BE49-F238E27FC236}">
                <a16:creationId xmlns:a16="http://schemas.microsoft.com/office/drawing/2014/main" id="{DCEAD752-D403-679D-B2D8-801A0CFAC9EC}"/>
              </a:ext>
            </a:extLst>
          </p:cNvPr>
          <p:cNvPicPr>
            <a:picLocks noChangeAspect="1"/>
          </p:cNvPicPr>
          <p:nvPr/>
        </p:nvPicPr>
        <p:blipFill rotWithShape="1">
          <a:blip r:embed="rId4"/>
          <a:srcRect r="12818"/>
          <a:stretch/>
        </p:blipFill>
        <p:spPr>
          <a:xfrm>
            <a:off x="138884" y="2148754"/>
            <a:ext cx="4384565" cy="3984977"/>
          </a:xfrm>
          <a:prstGeom prst="rect">
            <a:avLst/>
          </a:prstGeom>
        </p:spPr>
      </p:pic>
      <p:pic>
        <p:nvPicPr>
          <p:cNvPr id="3" name="Picture 2">
            <a:extLst>
              <a:ext uri="{FF2B5EF4-FFF2-40B4-BE49-F238E27FC236}">
                <a16:creationId xmlns:a16="http://schemas.microsoft.com/office/drawing/2014/main" id="{DB2521C9-B375-B540-AD1A-4008199238C6}"/>
              </a:ext>
            </a:extLst>
          </p:cNvPr>
          <p:cNvPicPr>
            <a:picLocks noChangeAspect="1"/>
          </p:cNvPicPr>
          <p:nvPr/>
        </p:nvPicPr>
        <p:blipFill>
          <a:blip r:embed="rId5"/>
          <a:stretch>
            <a:fillRect/>
          </a:stretch>
        </p:blipFill>
        <p:spPr>
          <a:xfrm>
            <a:off x="11113170" y="149768"/>
            <a:ext cx="873293" cy="873293"/>
          </a:xfrm>
          <a:prstGeom prst="rect">
            <a:avLst/>
          </a:prstGeom>
        </p:spPr>
      </p:pic>
      <p:sp>
        <p:nvSpPr>
          <p:cNvPr id="4" name="TextBox 3">
            <a:extLst>
              <a:ext uri="{FF2B5EF4-FFF2-40B4-BE49-F238E27FC236}">
                <a16:creationId xmlns:a16="http://schemas.microsoft.com/office/drawing/2014/main" id="{B8BAAB89-8673-8BCB-7618-3326DD81DEAB}"/>
              </a:ext>
            </a:extLst>
          </p:cNvPr>
          <p:cNvSpPr txBox="1"/>
          <p:nvPr/>
        </p:nvSpPr>
        <p:spPr>
          <a:xfrm>
            <a:off x="999367" y="334463"/>
            <a:ext cx="2459580" cy="461665"/>
          </a:xfrm>
          <a:prstGeom prst="rect">
            <a:avLst/>
          </a:prstGeom>
          <a:noFill/>
        </p:spPr>
        <p:txBody>
          <a:bodyPr wrap="square" rtlCol="0">
            <a:spAutoFit/>
          </a:bodyPr>
          <a:lstStyle/>
          <a:p>
            <a:pPr algn="ctr"/>
            <a:r>
              <a:rPr lang="en-US" sz="2400" b="1" u="sng" dirty="0"/>
              <a:t>Access Here!</a:t>
            </a:r>
          </a:p>
        </p:txBody>
      </p:sp>
      <p:sp>
        <p:nvSpPr>
          <p:cNvPr id="6" name="TextBox 5">
            <a:extLst>
              <a:ext uri="{FF2B5EF4-FFF2-40B4-BE49-F238E27FC236}">
                <a16:creationId xmlns:a16="http://schemas.microsoft.com/office/drawing/2014/main" id="{6446B7A5-3377-30B6-E8FB-5C8868526B42}"/>
              </a:ext>
            </a:extLst>
          </p:cNvPr>
          <p:cNvSpPr txBox="1"/>
          <p:nvPr/>
        </p:nvSpPr>
        <p:spPr>
          <a:xfrm>
            <a:off x="2651502" y="292608"/>
            <a:ext cx="10024965" cy="492122"/>
          </a:xfrm>
          <a:prstGeom prst="rect">
            <a:avLst/>
          </a:prstGeom>
          <a:noFill/>
        </p:spPr>
        <p:txBody>
          <a:bodyPr wrap="square">
            <a:spAutoFit/>
          </a:bodyPr>
          <a:lstStyle/>
          <a:p>
            <a:pPr marL="152396" algn="ctr" defTabSz="1219170">
              <a:lnSpc>
                <a:spcPct val="115000"/>
              </a:lnSpc>
              <a:buClr>
                <a:srgbClr val="FFFFFF"/>
              </a:buClr>
              <a:buSzPts val="1800"/>
              <a:defRPr/>
            </a:pPr>
            <a:r>
              <a:rPr lang="en-US" sz="2400" u="sng" kern="0" dirty="0">
                <a:solidFill>
                  <a:schemeClr val="accent6">
                    <a:lumMod val="75000"/>
                  </a:schemeClr>
                </a:solidFill>
                <a:latin typeface="OCR A Extended" panose="02010509020102010303" pitchFamily="50" charset="0"/>
                <a:ea typeface="Roboto"/>
                <a:cs typeface="Roboto"/>
                <a:sym typeface="Roboto"/>
              </a:rPr>
              <a:t>gmuace.org/appropriateness-statement-package</a:t>
            </a:r>
          </a:p>
        </p:txBody>
      </p:sp>
      <p:sp>
        <p:nvSpPr>
          <p:cNvPr id="8" name="Arrow: Right 7">
            <a:extLst>
              <a:ext uri="{FF2B5EF4-FFF2-40B4-BE49-F238E27FC236}">
                <a16:creationId xmlns:a16="http://schemas.microsoft.com/office/drawing/2014/main" id="{67DD2596-3DB3-8A90-B405-852AB68BAEF4}"/>
              </a:ext>
            </a:extLst>
          </p:cNvPr>
          <p:cNvSpPr/>
          <p:nvPr/>
        </p:nvSpPr>
        <p:spPr>
          <a:xfrm>
            <a:off x="3296307" y="394276"/>
            <a:ext cx="884475" cy="29213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82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C254E9-F61B-FC44-93C4-CEA7F72DC51D}"/>
              </a:ext>
            </a:extLst>
          </p:cNvPr>
          <p:cNvSpPr>
            <a:spLocks noGrp="1"/>
          </p:cNvSpPr>
          <p:nvPr>
            <p:ph idx="1"/>
          </p:nvPr>
        </p:nvSpPr>
        <p:spPr>
          <a:xfrm>
            <a:off x="660993" y="1647190"/>
            <a:ext cx="10890928" cy="3566160"/>
          </a:xfrm>
        </p:spPr>
        <p:txBody>
          <a:bodyPr/>
          <a:lstStyle/>
          <a:p>
            <a:r>
              <a:rPr lang="en-US" b="1" dirty="0"/>
              <a:t>Establish set procedures as to what are the best treatment options based on screening and assessment. </a:t>
            </a:r>
          </a:p>
        </p:txBody>
      </p:sp>
      <p:pic>
        <p:nvPicPr>
          <p:cNvPr id="8" name="Picture 7">
            <a:extLst>
              <a:ext uri="{FF2B5EF4-FFF2-40B4-BE49-F238E27FC236}">
                <a16:creationId xmlns:a16="http://schemas.microsoft.com/office/drawing/2014/main" id="{2336F470-FF16-534E-BB31-DDB69899BBCD}"/>
              </a:ext>
            </a:extLst>
          </p:cNvPr>
          <p:cNvPicPr>
            <a:picLocks noChangeAspect="1"/>
          </p:cNvPicPr>
          <p:nvPr/>
        </p:nvPicPr>
        <p:blipFill>
          <a:blip r:embed="rId2"/>
          <a:stretch>
            <a:fillRect/>
          </a:stretch>
        </p:blipFill>
        <p:spPr>
          <a:xfrm>
            <a:off x="5356267" y="2462784"/>
            <a:ext cx="6174740" cy="4084320"/>
          </a:xfrm>
          <a:prstGeom prst="rect">
            <a:avLst/>
          </a:prstGeom>
        </p:spPr>
      </p:pic>
      <p:pic>
        <p:nvPicPr>
          <p:cNvPr id="10" name="Picture 9">
            <a:extLst>
              <a:ext uri="{FF2B5EF4-FFF2-40B4-BE49-F238E27FC236}">
                <a16:creationId xmlns:a16="http://schemas.microsoft.com/office/drawing/2014/main" id="{0788D991-26F6-A843-96A5-440EF7298504}"/>
              </a:ext>
            </a:extLst>
          </p:cNvPr>
          <p:cNvPicPr>
            <a:picLocks noChangeAspect="1"/>
          </p:cNvPicPr>
          <p:nvPr/>
        </p:nvPicPr>
        <p:blipFill>
          <a:blip r:embed="rId3"/>
          <a:stretch>
            <a:fillRect/>
          </a:stretch>
        </p:blipFill>
        <p:spPr>
          <a:xfrm>
            <a:off x="640080" y="2699782"/>
            <a:ext cx="4602480" cy="3566160"/>
          </a:xfrm>
          <a:prstGeom prst="rect">
            <a:avLst/>
          </a:prstGeom>
        </p:spPr>
      </p:pic>
      <p:sp>
        <p:nvSpPr>
          <p:cNvPr id="11" name="TextBox 10">
            <a:extLst>
              <a:ext uri="{FF2B5EF4-FFF2-40B4-BE49-F238E27FC236}">
                <a16:creationId xmlns:a16="http://schemas.microsoft.com/office/drawing/2014/main" id="{10B82C39-7668-B440-852D-672804D0819E}"/>
              </a:ext>
            </a:extLst>
          </p:cNvPr>
          <p:cNvSpPr txBox="1"/>
          <p:nvPr/>
        </p:nvSpPr>
        <p:spPr>
          <a:xfrm>
            <a:off x="939081" y="2330450"/>
            <a:ext cx="3664273" cy="369332"/>
          </a:xfrm>
          <a:prstGeom prst="rect">
            <a:avLst/>
          </a:prstGeom>
          <a:noFill/>
        </p:spPr>
        <p:txBody>
          <a:bodyPr wrap="none" rtlCol="0">
            <a:spAutoFit/>
          </a:bodyPr>
          <a:lstStyle/>
          <a:p>
            <a:r>
              <a:rPr lang="en-US" b="1" dirty="0">
                <a:latin typeface="Arial Rounded MT Bold" panose="020F0704030504030204" pitchFamily="34" charset="77"/>
              </a:rPr>
              <a:t>Pathways Based on Screening</a:t>
            </a:r>
          </a:p>
        </p:txBody>
      </p:sp>
      <p:sp>
        <p:nvSpPr>
          <p:cNvPr id="12" name="TextBox 11">
            <a:extLst>
              <a:ext uri="{FF2B5EF4-FFF2-40B4-BE49-F238E27FC236}">
                <a16:creationId xmlns:a16="http://schemas.microsoft.com/office/drawing/2014/main" id="{24F5D562-FE61-2E42-A1B8-E276294BDABC}"/>
              </a:ext>
            </a:extLst>
          </p:cNvPr>
          <p:cNvSpPr txBox="1"/>
          <p:nvPr/>
        </p:nvSpPr>
        <p:spPr>
          <a:xfrm>
            <a:off x="579120" y="6451600"/>
            <a:ext cx="2509405" cy="369332"/>
          </a:xfrm>
          <a:prstGeom prst="rect">
            <a:avLst/>
          </a:prstGeom>
          <a:noFill/>
        </p:spPr>
        <p:txBody>
          <a:bodyPr wrap="none" rtlCol="0">
            <a:spAutoFit/>
          </a:bodyPr>
          <a:lstStyle/>
          <a:p>
            <a:r>
              <a:rPr lang="en-US" dirty="0"/>
              <a:t>Wasserman, et al., 2021</a:t>
            </a:r>
          </a:p>
        </p:txBody>
      </p:sp>
      <p:sp>
        <p:nvSpPr>
          <p:cNvPr id="5" name="Title 4">
            <a:extLst>
              <a:ext uri="{FF2B5EF4-FFF2-40B4-BE49-F238E27FC236}">
                <a16:creationId xmlns:a16="http://schemas.microsoft.com/office/drawing/2014/main" id="{FBFBABBE-7D97-0D88-007D-673E57B3066E}"/>
              </a:ext>
            </a:extLst>
          </p:cNvPr>
          <p:cNvSpPr>
            <a:spLocks noGrp="1"/>
          </p:cNvSpPr>
          <p:nvPr>
            <p:ph type="title"/>
          </p:nvPr>
        </p:nvSpPr>
        <p:spPr>
          <a:xfrm>
            <a:off x="640079" y="1019671"/>
            <a:ext cx="10890929" cy="1097280"/>
          </a:xfrm>
        </p:spPr>
        <p:txBody>
          <a:bodyPr/>
          <a:lstStyle/>
          <a:p>
            <a:r>
              <a:rPr lang="en-US" dirty="0"/>
              <a:t>Practice Guidelines</a:t>
            </a:r>
          </a:p>
        </p:txBody>
      </p:sp>
    </p:spTree>
    <p:extLst>
      <p:ext uri="{BB962C8B-B14F-4D97-AF65-F5344CB8AC3E}">
        <p14:creationId xmlns:p14="http://schemas.microsoft.com/office/powerpoint/2010/main" val="850085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FDD1B-D4A3-1A90-737F-23C45D74E9BB}"/>
              </a:ext>
            </a:extLst>
          </p:cNvPr>
          <p:cNvSpPr>
            <a:spLocks noGrp="1"/>
          </p:cNvSpPr>
          <p:nvPr>
            <p:ph type="title"/>
          </p:nvPr>
        </p:nvSpPr>
        <p:spPr/>
        <p:txBody>
          <a:bodyPr/>
          <a:lstStyle/>
          <a:p>
            <a:pPr algn="ctr"/>
            <a:r>
              <a:rPr lang="en-US" dirty="0"/>
              <a:t>RNR Simulation Tool</a:t>
            </a:r>
          </a:p>
        </p:txBody>
      </p:sp>
      <p:sp>
        <p:nvSpPr>
          <p:cNvPr id="3" name="Content Placeholder 2">
            <a:extLst>
              <a:ext uri="{FF2B5EF4-FFF2-40B4-BE49-F238E27FC236}">
                <a16:creationId xmlns:a16="http://schemas.microsoft.com/office/drawing/2014/main" id="{B371FD7D-DA5C-E45E-E267-CAB22E87BF6A}"/>
              </a:ext>
            </a:extLst>
          </p:cNvPr>
          <p:cNvSpPr>
            <a:spLocks noGrp="1"/>
          </p:cNvSpPr>
          <p:nvPr>
            <p:ph idx="1"/>
          </p:nvPr>
        </p:nvSpPr>
        <p:spPr/>
        <p:txBody>
          <a:bodyPr>
            <a:normAutofit/>
          </a:bodyPr>
          <a:lstStyle/>
          <a:p>
            <a:pPr marL="0" indent="0">
              <a:buNone/>
            </a:pPr>
            <a:r>
              <a:rPr lang="en-US" sz="2400" u="sng" dirty="0">
                <a:latin typeface="Tw Cen MT" panose="020B0602020104020603" pitchFamily="34" charset="77"/>
              </a:rPr>
              <a:t>https://</a:t>
            </a:r>
            <a:r>
              <a:rPr lang="en-US" sz="2400" u="sng" dirty="0" err="1">
                <a:latin typeface="Tw Cen MT" panose="020B0602020104020603" pitchFamily="34" charset="77"/>
              </a:rPr>
              <a:t>www.gmuace.org</a:t>
            </a:r>
            <a:r>
              <a:rPr lang="en-US" sz="2400" u="sng" dirty="0">
                <a:latin typeface="Tw Cen MT" panose="020B0602020104020603" pitchFamily="34" charset="77"/>
              </a:rPr>
              <a:t>/major-projects/</a:t>
            </a:r>
            <a:r>
              <a:rPr lang="en-US" sz="2400" u="sng" dirty="0" err="1">
                <a:latin typeface="Tw Cen MT" panose="020B0602020104020603" pitchFamily="34" charset="77"/>
              </a:rPr>
              <a:t>rnr</a:t>
            </a:r>
            <a:r>
              <a:rPr lang="en-US" sz="2400" u="sng" dirty="0">
                <a:latin typeface="Tw Cen MT" panose="020B0602020104020603" pitchFamily="34" charset="77"/>
              </a:rPr>
              <a:t>-simulation-tool/</a:t>
            </a:r>
          </a:p>
        </p:txBody>
      </p:sp>
      <p:pic>
        <p:nvPicPr>
          <p:cNvPr id="5" name="Picture 4" descr="A screenshot of a video game&#10;&#10;AI-generated content may be incorrect.">
            <a:extLst>
              <a:ext uri="{FF2B5EF4-FFF2-40B4-BE49-F238E27FC236}">
                <a16:creationId xmlns:a16="http://schemas.microsoft.com/office/drawing/2014/main" id="{740EE734-932E-FBDA-4F56-52F984574A00}"/>
              </a:ext>
            </a:extLst>
          </p:cNvPr>
          <p:cNvPicPr>
            <a:picLocks noChangeAspect="1"/>
          </p:cNvPicPr>
          <p:nvPr/>
        </p:nvPicPr>
        <p:blipFill>
          <a:blip r:embed="rId2"/>
          <a:stretch>
            <a:fillRect/>
          </a:stretch>
        </p:blipFill>
        <p:spPr>
          <a:xfrm>
            <a:off x="953037" y="1847336"/>
            <a:ext cx="10006883" cy="2502242"/>
          </a:xfrm>
          <a:prstGeom prst="rect">
            <a:avLst/>
          </a:prstGeom>
        </p:spPr>
      </p:pic>
      <p:sp>
        <p:nvSpPr>
          <p:cNvPr id="6" name="TextBox 5">
            <a:extLst>
              <a:ext uri="{FF2B5EF4-FFF2-40B4-BE49-F238E27FC236}">
                <a16:creationId xmlns:a16="http://schemas.microsoft.com/office/drawing/2014/main" id="{57983465-DDBE-7A38-D3AF-45B78558C530}"/>
              </a:ext>
            </a:extLst>
          </p:cNvPr>
          <p:cNvSpPr txBox="1"/>
          <p:nvPr/>
        </p:nvSpPr>
        <p:spPr>
          <a:xfrm>
            <a:off x="1506828" y="5164428"/>
            <a:ext cx="7108036" cy="1569660"/>
          </a:xfrm>
          <a:prstGeom prst="rect">
            <a:avLst/>
          </a:prstGeom>
          <a:noFill/>
        </p:spPr>
        <p:txBody>
          <a:bodyPr wrap="none" rtlCol="0">
            <a:spAutoFit/>
          </a:bodyPr>
          <a:lstStyle/>
          <a:p>
            <a:r>
              <a:rPr lang="en-US" sz="3200" b="1" dirty="0"/>
              <a:t>17 Questions</a:t>
            </a:r>
          </a:p>
          <a:p>
            <a:r>
              <a:rPr lang="en-US" sz="3200" b="1" dirty="0"/>
              <a:t>Do not need a risk-assessment tool</a:t>
            </a:r>
          </a:p>
          <a:p>
            <a:r>
              <a:rPr lang="en-US" sz="3200" b="1" dirty="0"/>
              <a:t>Focuses on individual characteristics</a:t>
            </a:r>
          </a:p>
        </p:txBody>
      </p:sp>
      <p:cxnSp>
        <p:nvCxnSpPr>
          <p:cNvPr id="11" name="Straight Connector 10">
            <a:extLst>
              <a:ext uri="{FF2B5EF4-FFF2-40B4-BE49-F238E27FC236}">
                <a16:creationId xmlns:a16="http://schemas.microsoft.com/office/drawing/2014/main" id="{745F4C11-1692-50E8-DB81-A85FDD199957}"/>
              </a:ext>
            </a:extLst>
          </p:cNvPr>
          <p:cNvCxnSpPr>
            <a:cxnSpLocks/>
          </p:cNvCxnSpPr>
          <p:nvPr/>
        </p:nvCxnSpPr>
        <p:spPr>
          <a:xfrm flipV="1">
            <a:off x="3052293" y="4349578"/>
            <a:ext cx="0" cy="814850"/>
          </a:xfrm>
          <a:prstGeom prst="line">
            <a:avLst/>
          </a:prstGeom>
          <a:ln w="152400">
            <a:head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3964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828" y="861502"/>
            <a:ext cx="8638770" cy="582170"/>
          </a:xfrm>
        </p:spPr>
        <p:txBody>
          <a:bodyPr>
            <a:noAutofit/>
          </a:bodyPr>
          <a:lstStyle/>
          <a:p>
            <a:pPr algn="l"/>
            <a:r>
              <a:rPr lang="en-US" sz="3600" dirty="0"/>
              <a:t>Risk: Static Risk</a:t>
            </a:r>
          </a:p>
        </p:txBody>
      </p:sp>
      <p:sp>
        <p:nvSpPr>
          <p:cNvPr id="3" name="Content Placeholder 2"/>
          <p:cNvSpPr>
            <a:spLocks noGrp="1"/>
          </p:cNvSpPr>
          <p:nvPr>
            <p:ph idx="1"/>
          </p:nvPr>
        </p:nvSpPr>
        <p:spPr>
          <a:xfrm>
            <a:off x="1750828" y="1543175"/>
            <a:ext cx="4093972" cy="4857626"/>
          </a:xfrm>
        </p:spPr>
        <p:txBody>
          <a:bodyPr>
            <a:normAutofit lnSpcReduction="10000"/>
          </a:bodyPr>
          <a:lstStyle/>
          <a:p>
            <a:pPr>
              <a:buFont typeface="Wingdings" charset="2"/>
              <a:buChar char="Ø"/>
            </a:pPr>
            <a:endParaRPr lang="en-US" b="1" dirty="0"/>
          </a:p>
          <a:p>
            <a:pPr lvl="0">
              <a:buFont typeface="Wingdings" charset="2"/>
              <a:buChar char="Ø"/>
            </a:pPr>
            <a:r>
              <a:rPr lang="en-US" dirty="0"/>
              <a:t>Risk is the likelihood that a client will engage in further criminal behavior.</a:t>
            </a:r>
          </a:p>
          <a:p>
            <a:pPr lvl="0"/>
            <a:endParaRPr lang="en-US" dirty="0"/>
          </a:p>
          <a:p>
            <a:pPr>
              <a:buFont typeface="Wingdings" charset="2"/>
              <a:buChar char="Ø"/>
            </a:pPr>
            <a:r>
              <a:rPr lang="en-US" b="1" dirty="0"/>
              <a:t>Static</a:t>
            </a:r>
            <a:r>
              <a:rPr lang="en-US" dirty="0"/>
              <a:t> </a:t>
            </a:r>
            <a:r>
              <a:rPr lang="en-US" b="1" dirty="0"/>
              <a:t>risk</a:t>
            </a:r>
            <a:r>
              <a:rPr lang="en-US" dirty="0"/>
              <a:t> factors impact an individual’s likelihood of re-offending. These factors can increase but cannot decrease.</a:t>
            </a:r>
            <a:br>
              <a:rPr lang="en-US" dirty="0"/>
            </a:br>
            <a:endParaRPr lang="en-US" dirty="0"/>
          </a:p>
          <a:p>
            <a:pPr>
              <a:buFont typeface="Wingdings" charset="2"/>
              <a:buChar char="Ø"/>
            </a:pPr>
            <a:r>
              <a:rPr lang="en-US" b="1" dirty="0"/>
              <a:t>Risk</a:t>
            </a:r>
            <a:r>
              <a:rPr lang="en-US" dirty="0"/>
              <a:t> does not refer to dangerousness or violent </a:t>
            </a:r>
          </a:p>
          <a:p>
            <a:pPr marL="457200" indent="-457200">
              <a:lnSpc>
                <a:spcPct val="100000"/>
              </a:lnSpc>
              <a:spcBef>
                <a:spcPts val="0"/>
              </a:spcBef>
              <a:buSzTx/>
              <a:buFont typeface="Arial" charset="0"/>
              <a:buChar char="•"/>
              <a:defRPr/>
            </a:pPr>
            <a:endParaRPr lang="en-US" dirty="0"/>
          </a:p>
        </p:txBody>
      </p:sp>
      <p:sp>
        <p:nvSpPr>
          <p:cNvPr id="13" name="Slide Number Placeholder 3"/>
          <p:cNvSpPr txBox="1">
            <a:spLocks/>
          </p:cNvSpPr>
          <p:nvPr/>
        </p:nvSpPr>
        <p:spPr>
          <a:xfrm>
            <a:off x="9829800" y="6400800"/>
            <a:ext cx="762000" cy="365760"/>
          </a:xfrm>
          <a:prstGeom prst="rect">
            <a:avLst/>
          </a:prstGeom>
        </p:spPr>
        <p:txBody>
          <a:bodyPr vert="horz" rtlCol="0"/>
          <a:lstStyle>
            <a:defPPr>
              <a:defRPr lang="en-US"/>
            </a:defPPr>
            <a:lvl1pPr marL="0" algn="r"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7D9781-8D2A-42BD-8740-102EB94759FB}" type="slidenum">
              <a:rPr lang="en-US" sz="1800">
                <a:solidFill>
                  <a:schemeClr val="tx1"/>
                </a:solidFill>
              </a:rPr>
              <a:pPr/>
              <a:t>16</a:t>
            </a:fld>
            <a:endParaRPr lang="en-US" sz="1800" dirty="0">
              <a:solidFill>
                <a:schemeClr val="tx1"/>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8697" y="949760"/>
            <a:ext cx="3091327" cy="1605572"/>
          </a:xfrm>
          <a:prstGeom prst="rect">
            <a:avLst/>
          </a:prstGeom>
        </p:spPr>
      </p:pic>
      <p:sp>
        <p:nvSpPr>
          <p:cNvPr id="17" name="Content Placeholder 3"/>
          <p:cNvSpPr txBox="1">
            <a:spLocks/>
          </p:cNvSpPr>
          <p:nvPr/>
        </p:nvSpPr>
        <p:spPr>
          <a:xfrm>
            <a:off x="6019801" y="2555332"/>
            <a:ext cx="4338949" cy="3845468"/>
          </a:xfrm>
          <a:prstGeom prst="rect">
            <a:avLst/>
          </a:prstGeom>
          <a:gradFill>
            <a:gsLst>
              <a:gs pos="0">
                <a:schemeClr val="lt2">
                  <a:tint val="78000"/>
                  <a:satMod val="220000"/>
                </a:schemeClr>
              </a:gs>
              <a:gs pos="100000">
                <a:schemeClr val="lt2">
                  <a:shade val="35000"/>
                  <a:satMod val="155000"/>
                </a:schemeClr>
              </a:gs>
            </a:gsLst>
            <a:path path="circle">
              <a:fillToRect l="50000" t="50000" r="50000" b="50000"/>
            </a:path>
          </a:gradFill>
          <a:ln>
            <a:solidFill>
              <a:schemeClr val="accent1"/>
            </a:solidFill>
          </a:ln>
        </p:spPr>
        <p:style>
          <a:lnRef idx="0">
            <a:scrgbClr r="0" g="0" b="0"/>
          </a:lnRef>
          <a:fillRef idx="1002">
            <a:schemeClr val="lt2"/>
          </a:fillRef>
          <a:effectRef idx="0">
            <a:scrgbClr r="0" g="0" b="0"/>
          </a:effectRef>
          <a:fontRef idx="major"/>
        </p:style>
        <p:txBody>
          <a:bodyPr>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j-lt"/>
                <a:ea typeface="+mj-ea"/>
                <a:cs typeface="+mj-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j-lt"/>
                <a:ea typeface="+mj-ea"/>
                <a:cs typeface="+mj-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j-lt"/>
                <a:ea typeface="+mj-ea"/>
                <a:cs typeface="+mj-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j-lt"/>
                <a:ea typeface="+mj-ea"/>
                <a:cs typeface="+mj-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j-lt"/>
                <a:ea typeface="+mj-ea"/>
                <a:cs typeface="+mj-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j-lt"/>
                <a:ea typeface="+mj-ea"/>
                <a:cs typeface="+mj-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j-lt"/>
                <a:ea typeface="+mj-ea"/>
                <a:cs typeface="+mj-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j-lt"/>
                <a:ea typeface="+mj-ea"/>
                <a:cs typeface="+mj-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j-lt"/>
                <a:ea typeface="+mj-ea"/>
                <a:cs typeface="+mj-cs"/>
              </a:defRPr>
            </a:lvl9pPr>
          </a:lstStyle>
          <a:p>
            <a:pPr marL="0" indent="0" algn="ctr">
              <a:buNone/>
            </a:pPr>
            <a:r>
              <a:rPr lang="en-US" sz="2200" b="1" dirty="0"/>
              <a:t>Criminal History</a:t>
            </a:r>
          </a:p>
          <a:p>
            <a:r>
              <a:rPr lang="en-US" sz="2000" dirty="0"/>
              <a:t>Age at time of ­first arrest</a:t>
            </a:r>
          </a:p>
          <a:p>
            <a:r>
              <a:rPr lang="en-US" sz="2000" dirty="0"/>
              <a:t>Number of prior arrests</a:t>
            </a:r>
          </a:p>
          <a:p>
            <a:r>
              <a:rPr lang="en-US" sz="2000" dirty="0"/>
              <a:t>Type of criminal history (i.e. previous convictions)</a:t>
            </a:r>
          </a:p>
          <a:p>
            <a:r>
              <a:rPr lang="en-US" sz="2000" dirty="0"/>
              <a:t>Number of times on probation</a:t>
            </a:r>
          </a:p>
          <a:p>
            <a:r>
              <a:rPr lang="en-US" sz="2000" dirty="0"/>
              <a:t>Number of probation violations</a:t>
            </a:r>
          </a:p>
          <a:p>
            <a:r>
              <a:rPr lang="en-US" sz="2000" dirty="0"/>
              <a:t>Number of probation revocations</a:t>
            </a:r>
          </a:p>
          <a:p>
            <a:r>
              <a:rPr lang="en-US" sz="2000" dirty="0"/>
              <a:t>Age at time of first incarceration</a:t>
            </a:r>
          </a:p>
          <a:p>
            <a:endParaRPr lang="en-US" sz="2000" dirty="0"/>
          </a:p>
          <a:p>
            <a:r>
              <a:rPr lang="en-US" sz="2400" b="1" dirty="0"/>
              <a:t>STANDARDIZED RISK TOOL</a:t>
            </a:r>
          </a:p>
        </p:txBody>
      </p:sp>
    </p:spTree>
    <p:extLst>
      <p:ext uri="{BB962C8B-B14F-4D97-AF65-F5344CB8AC3E}">
        <p14:creationId xmlns:p14="http://schemas.microsoft.com/office/powerpoint/2010/main" val="1303557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828" y="861502"/>
            <a:ext cx="8638770" cy="582170"/>
          </a:xfrm>
        </p:spPr>
        <p:txBody>
          <a:bodyPr>
            <a:normAutofit fontScale="90000"/>
          </a:bodyPr>
          <a:lstStyle/>
          <a:p>
            <a:r>
              <a:rPr lang="en-US" sz="3600" dirty="0"/>
              <a:t>Risk: Dynamic Risk/Criminogenic Need</a:t>
            </a:r>
          </a:p>
        </p:txBody>
      </p:sp>
      <p:sp>
        <p:nvSpPr>
          <p:cNvPr id="3" name="Content Placeholder 2"/>
          <p:cNvSpPr>
            <a:spLocks noGrp="1"/>
          </p:cNvSpPr>
          <p:nvPr>
            <p:ph idx="1"/>
          </p:nvPr>
        </p:nvSpPr>
        <p:spPr>
          <a:xfrm>
            <a:off x="1750828" y="1443672"/>
            <a:ext cx="4345172" cy="4950004"/>
          </a:xfrm>
        </p:spPr>
        <p:txBody>
          <a:bodyPr>
            <a:normAutofit fontScale="92500" lnSpcReduction="20000"/>
          </a:bodyPr>
          <a:lstStyle/>
          <a:p>
            <a:pPr>
              <a:buFont typeface="Wingdings" charset="2"/>
              <a:buChar char="Ø"/>
            </a:pPr>
            <a:r>
              <a:rPr lang="en-US" sz="2500" dirty="0"/>
              <a:t>Criminogenic needs are dynamic risk factors related to criminal behavior that can be changed.</a:t>
            </a:r>
          </a:p>
          <a:p>
            <a:pPr marL="109728" indent="0">
              <a:buNone/>
            </a:pPr>
            <a:endParaRPr lang="en-US" sz="2500" dirty="0"/>
          </a:p>
          <a:p>
            <a:pPr>
              <a:buFont typeface="Wingdings" charset="2"/>
              <a:buChar char="Ø"/>
            </a:pPr>
            <a:r>
              <a:rPr lang="en-US" sz="2500" dirty="0"/>
              <a:t>Reducing these risk factors results in reducing criminal behavior.</a:t>
            </a:r>
          </a:p>
          <a:p>
            <a:pPr>
              <a:buFont typeface="Wingdings" charset="2"/>
              <a:buChar char="Ø"/>
            </a:pPr>
            <a:r>
              <a:rPr lang="en-US" sz="2500" dirty="0"/>
              <a:t>STANDARDIZED NEED TOOL (and add on </a:t>
            </a:r>
            <a:r>
              <a:rPr lang="en-US" sz="2500" b="1" dirty="0">
                <a:solidFill>
                  <a:schemeClr val="tx2">
                    <a:lumMod val="50000"/>
                  </a:schemeClr>
                </a:solidFill>
              </a:rPr>
              <a:t>Substance Use and Mental Health </a:t>
            </a:r>
            <a:r>
              <a:rPr lang="en-US" sz="2500" dirty="0"/>
              <a:t>Information)</a:t>
            </a:r>
          </a:p>
          <a:p>
            <a:pPr marL="457200" indent="-457200">
              <a:lnSpc>
                <a:spcPct val="100000"/>
              </a:lnSpc>
              <a:spcBef>
                <a:spcPts val="0"/>
              </a:spcBef>
              <a:buSzTx/>
              <a:buFont typeface="Arial" charset="0"/>
              <a:buChar char="•"/>
              <a:defRPr/>
            </a:pPr>
            <a:endParaRPr lang="en-US" dirty="0"/>
          </a:p>
        </p:txBody>
      </p:sp>
      <p:sp>
        <p:nvSpPr>
          <p:cNvPr id="5" name="Slide Number Placeholder 4"/>
          <p:cNvSpPr>
            <a:spLocks noGrp="1"/>
          </p:cNvSpPr>
          <p:nvPr>
            <p:ph type="sldNum" sz="quarter" idx="12"/>
          </p:nvPr>
        </p:nvSpPr>
        <p:spPr/>
        <p:txBody>
          <a:bodyPr/>
          <a:lstStyle/>
          <a:p>
            <a:fld id="{5B32C074-B2F1-44D3-8EDA-17A9E5E21EED}" type="slidenum">
              <a:rPr lang="en-US" smtClean="0"/>
              <a:pPr/>
              <a:t>17</a:t>
            </a:fld>
            <a:endParaRPr lang="en-US" dirty="0"/>
          </a:p>
        </p:txBody>
      </p:sp>
      <p:sp>
        <p:nvSpPr>
          <p:cNvPr id="13" name="Slide Number Placeholder 3"/>
          <p:cNvSpPr txBox="1">
            <a:spLocks/>
          </p:cNvSpPr>
          <p:nvPr/>
        </p:nvSpPr>
        <p:spPr>
          <a:xfrm>
            <a:off x="9829800" y="6400800"/>
            <a:ext cx="762000" cy="365760"/>
          </a:xfrm>
          <a:prstGeom prst="rect">
            <a:avLst/>
          </a:prstGeom>
        </p:spPr>
        <p:txBody>
          <a:bodyPr vert="horz" rtlCol="0"/>
          <a:lstStyle>
            <a:defPPr>
              <a:defRPr lang="en-US"/>
            </a:defPPr>
            <a:lvl1pPr marL="0" algn="r"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7D9781-8D2A-42BD-8740-102EB94759FB}" type="slidenum">
              <a:rPr lang="en-US" sz="1800">
                <a:solidFill>
                  <a:schemeClr val="tx1"/>
                </a:solidFill>
              </a:rPr>
              <a:pPr/>
              <a:t>17</a:t>
            </a:fld>
            <a:endParaRPr lang="en-US" sz="1800" dirty="0">
              <a:solidFill>
                <a:schemeClr val="tx1"/>
              </a:solidFill>
            </a:endParaRPr>
          </a:p>
        </p:txBody>
      </p:sp>
      <p:sp>
        <p:nvSpPr>
          <p:cNvPr id="17" name="Content Placeholder 3"/>
          <p:cNvSpPr txBox="1">
            <a:spLocks/>
          </p:cNvSpPr>
          <p:nvPr/>
        </p:nvSpPr>
        <p:spPr>
          <a:xfrm>
            <a:off x="6327728" y="1587261"/>
            <a:ext cx="4061870" cy="3585528"/>
          </a:xfrm>
          <a:prstGeom prst="rect">
            <a:avLst/>
          </a:prstGeom>
          <a:gradFill>
            <a:gsLst>
              <a:gs pos="0">
                <a:schemeClr val="lt2">
                  <a:tint val="78000"/>
                  <a:satMod val="220000"/>
                </a:schemeClr>
              </a:gs>
              <a:gs pos="100000">
                <a:schemeClr val="lt2">
                  <a:shade val="35000"/>
                  <a:satMod val="155000"/>
                </a:schemeClr>
              </a:gs>
            </a:gsLst>
            <a:path path="circle">
              <a:fillToRect l="50000" t="50000" r="50000" b="50000"/>
            </a:path>
          </a:gradFill>
          <a:ln>
            <a:solidFill>
              <a:schemeClr val="accent1"/>
            </a:solidFill>
          </a:ln>
        </p:spPr>
        <p:style>
          <a:lnRef idx="0">
            <a:scrgbClr r="0" g="0" b="0"/>
          </a:lnRef>
          <a:fillRef idx="1002">
            <a:schemeClr val="lt2"/>
          </a:fillRef>
          <a:effectRef idx="0">
            <a:scrgbClr r="0" g="0" b="0"/>
          </a:effectRef>
          <a:fontRef idx="major"/>
        </p:style>
        <p:txBody>
          <a:bodyPr>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j-lt"/>
                <a:ea typeface="+mj-ea"/>
                <a:cs typeface="+mj-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j-lt"/>
                <a:ea typeface="+mj-ea"/>
                <a:cs typeface="+mj-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j-lt"/>
                <a:ea typeface="+mj-ea"/>
                <a:cs typeface="+mj-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j-lt"/>
                <a:ea typeface="+mj-ea"/>
                <a:cs typeface="+mj-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j-lt"/>
                <a:ea typeface="+mj-ea"/>
                <a:cs typeface="+mj-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j-lt"/>
                <a:ea typeface="+mj-ea"/>
                <a:cs typeface="+mj-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j-lt"/>
                <a:ea typeface="+mj-ea"/>
                <a:cs typeface="+mj-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j-lt"/>
                <a:ea typeface="+mj-ea"/>
                <a:cs typeface="+mj-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j-lt"/>
                <a:ea typeface="+mj-ea"/>
                <a:cs typeface="+mj-cs"/>
              </a:defRPr>
            </a:lvl9pPr>
          </a:lstStyle>
          <a:p>
            <a:pPr marL="0" indent="0" algn="ctr">
              <a:buNone/>
            </a:pPr>
            <a:r>
              <a:rPr lang="en-US" sz="2200" b="1" dirty="0"/>
              <a:t>Criminogenic Need</a:t>
            </a:r>
          </a:p>
          <a:p>
            <a:pPr marL="457200" indent="-457200">
              <a:buFont typeface="+mj-lt"/>
              <a:buAutoNum type="arabicPeriod"/>
            </a:pPr>
            <a:r>
              <a:rPr lang="en-US" sz="2400" dirty="0"/>
              <a:t>Low Self Control</a:t>
            </a:r>
          </a:p>
          <a:p>
            <a:pPr marL="457200" indent="-457200">
              <a:buFont typeface="+mj-lt"/>
              <a:buAutoNum type="arabicPeriod"/>
            </a:pPr>
            <a:r>
              <a:rPr lang="en-US" sz="2400" dirty="0"/>
              <a:t>Anti-Social Personality</a:t>
            </a:r>
          </a:p>
          <a:p>
            <a:pPr marL="457200" indent="-457200">
              <a:buFont typeface="+mj-lt"/>
              <a:buAutoNum type="arabicPeriod"/>
            </a:pPr>
            <a:r>
              <a:rPr lang="en-US" sz="2400" dirty="0"/>
              <a:t>Anti-Social Values</a:t>
            </a:r>
          </a:p>
          <a:p>
            <a:pPr marL="457200" indent="-457200">
              <a:buFont typeface="+mj-lt"/>
              <a:buAutoNum type="arabicPeriod"/>
            </a:pPr>
            <a:r>
              <a:rPr lang="en-US" sz="2400" dirty="0"/>
              <a:t>Criminal Peers</a:t>
            </a:r>
          </a:p>
          <a:p>
            <a:pPr marL="457200" indent="-457200">
              <a:buFont typeface="+mj-lt"/>
              <a:buAutoNum type="arabicPeriod"/>
            </a:pPr>
            <a:r>
              <a:rPr lang="en-US" sz="2400" dirty="0"/>
              <a:t>Substance Dependence</a:t>
            </a:r>
          </a:p>
          <a:p>
            <a:pPr marL="457200" indent="-457200">
              <a:buFont typeface="+mj-lt"/>
              <a:buAutoNum type="arabicPeriod"/>
            </a:pPr>
            <a:r>
              <a:rPr lang="en-US" sz="2400" dirty="0"/>
              <a:t>Dysfunctional Family</a:t>
            </a:r>
          </a:p>
          <a:p>
            <a:pPr marL="457200" indent="-457200">
              <a:buFont typeface="+mj-lt"/>
              <a:buAutoNum type="arabicPeriod"/>
            </a:pPr>
            <a:r>
              <a:rPr lang="en-US" sz="2400" dirty="0"/>
              <a:t>Educational/Employment Deficits</a:t>
            </a:r>
          </a:p>
          <a:p>
            <a:pPr marL="0" indent="0" algn="ctr">
              <a:buNone/>
            </a:pPr>
            <a:endParaRPr lang="en-US" sz="2200" b="1" dirty="0"/>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7728" y="5172790"/>
            <a:ext cx="3750238" cy="1629177"/>
          </a:xfrm>
          <a:prstGeom prst="rect">
            <a:avLst/>
          </a:prstGeom>
        </p:spPr>
      </p:pic>
    </p:spTree>
    <p:extLst>
      <p:ext uri="{BB962C8B-B14F-4D97-AF65-F5344CB8AC3E}">
        <p14:creationId xmlns:p14="http://schemas.microsoft.com/office/powerpoint/2010/main" val="1125828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828" y="762000"/>
            <a:ext cx="8638770" cy="681672"/>
          </a:xfrm>
        </p:spPr>
        <p:txBody>
          <a:bodyPr>
            <a:normAutofit/>
          </a:bodyPr>
          <a:lstStyle/>
          <a:p>
            <a:r>
              <a:rPr lang="en-US" sz="3600" dirty="0"/>
              <a:t>STABILIZERS (Strengths) </a:t>
            </a:r>
          </a:p>
        </p:txBody>
      </p:sp>
      <p:sp>
        <p:nvSpPr>
          <p:cNvPr id="5" name="Slide Number Placeholder 4"/>
          <p:cNvSpPr>
            <a:spLocks noGrp="1"/>
          </p:cNvSpPr>
          <p:nvPr>
            <p:ph type="sldNum" sz="quarter" idx="12"/>
          </p:nvPr>
        </p:nvSpPr>
        <p:spPr/>
        <p:txBody>
          <a:bodyPr/>
          <a:lstStyle/>
          <a:p>
            <a:fld id="{5B32C074-B2F1-44D3-8EDA-17A9E5E21EED}" type="slidenum">
              <a:rPr lang="en-US" smtClean="0"/>
              <a:pPr/>
              <a:t>18</a:t>
            </a:fld>
            <a:endParaRPr lang="en-US" dirty="0"/>
          </a:p>
        </p:txBody>
      </p:sp>
      <p:sp>
        <p:nvSpPr>
          <p:cNvPr id="13" name="Slide Number Placeholder 3"/>
          <p:cNvSpPr txBox="1">
            <a:spLocks/>
          </p:cNvSpPr>
          <p:nvPr/>
        </p:nvSpPr>
        <p:spPr>
          <a:xfrm>
            <a:off x="9829800" y="6400800"/>
            <a:ext cx="762000" cy="365760"/>
          </a:xfrm>
          <a:prstGeom prst="rect">
            <a:avLst/>
          </a:prstGeom>
        </p:spPr>
        <p:txBody>
          <a:bodyPr vert="horz" rtlCol="0"/>
          <a:lstStyle>
            <a:defPPr>
              <a:defRPr lang="en-US"/>
            </a:defPPr>
            <a:lvl1pPr marL="0" algn="r"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7D9781-8D2A-42BD-8740-102EB94759FB}" type="slidenum">
              <a:rPr lang="en-US" sz="1800">
                <a:solidFill>
                  <a:schemeClr val="tx1"/>
                </a:solidFill>
              </a:rPr>
              <a:pPr/>
              <a:t>18</a:t>
            </a:fld>
            <a:endParaRPr lang="en-US" sz="1800" dirty="0">
              <a:solidFill>
                <a:schemeClr val="tx1"/>
              </a:solidFill>
            </a:endParaRPr>
          </a:p>
        </p:txBody>
      </p:sp>
      <p:sp>
        <p:nvSpPr>
          <p:cNvPr id="17" name="Content Placeholder 3"/>
          <p:cNvSpPr txBox="1">
            <a:spLocks/>
          </p:cNvSpPr>
          <p:nvPr/>
        </p:nvSpPr>
        <p:spPr>
          <a:xfrm>
            <a:off x="5029200" y="2478919"/>
            <a:ext cx="5181600" cy="4548099"/>
          </a:xfrm>
          <a:prstGeom prst="rect">
            <a:avLst/>
          </a:prstGeom>
          <a:gradFill>
            <a:gsLst>
              <a:gs pos="0">
                <a:schemeClr val="lt2">
                  <a:tint val="78000"/>
                  <a:satMod val="220000"/>
                </a:schemeClr>
              </a:gs>
              <a:gs pos="100000">
                <a:schemeClr val="lt2">
                  <a:shade val="35000"/>
                  <a:satMod val="155000"/>
                </a:schemeClr>
              </a:gs>
            </a:gsLst>
            <a:path path="circle">
              <a:fillToRect l="50000" t="50000" r="50000" b="50000"/>
            </a:path>
          </a:gradFill>
          <a:ln>
            <a:solidFill>
              <a:schemeClr val="accent1"/>
            </a:solidFill>
          </a:ln>
        </p:spPr>
        <p:style>
          <a:lnRef idx="0">
            <a:scrgbClr r="0" g="0" b="0"/>
          </a:lnRef>
          <a:fillRef idx="1002">
            <a:schemeClr val="lt2"/>
          </a:fillRef>
          <a:effectRef idx="0">
            <a:scrgbClr r="0" g="0" b="0"/>
          </a:effectRef>
          <a:fontRef idx="major"/>
        </p:style>
        <p:txBody>
          <a:bodyPr>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j-lt"/>
                <a:ea typeface="+mj-ea"/>
                <a:cs typeface="+mj-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j-lt"/>
                <a:ea typeface="+mj-ea"/>
                <a:cs typeface="+mj-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j-lt"/>
                <a:ea typeface="+mj-ea"/>
                <a:cs typeface="+mj-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j-lt"/>
                <a:ea typeface="+mj-ea"/>
                <a:cs typeface="+mj-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j-lt"/>
                <a:ea typeface="+mj-ea"/>
                <a:cs typeface="+mj-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j-lt"/>
                <a:ea typeface="+mj-ea"/>
                <a:cs typeface="+mj-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j-lt"/>
                <a:ea typeface="+mj-ea"/>
                <a:cs typeface="+mj-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j-lt"/>
                <a:ea typeface="+mj-ea"/>
                <a:cs typeface="+mj-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j-lt"/>
                <a:ea typeface="+mj-ea"/>
                <a:cs typeface="+mj-cs"/>
              </a:defRPr>
            </a:lvl9pPr>
          </a:lstStyle>
          <a:p>
            <a:pPr marL="109728" indent="0">
              <a:spcBef>
                <a:spcPts val="200"/>
              </a:spcBef>
              <a:buNone/>
            </a:pPr>
            <a:r>
              <a:rPr lang="en-US" sz="2000" b="1" dirty="0"/>
              <a:t>Family Support:</a:t>
            </a:r>
            <a:r>
              <a:rPr lang="en-US" sz="2000" dirty="0"/>
              <a:t> Having positive relationships with family members. </a:t>
            </a:r>
          </a:p>
          <a:p>
            <a:pPr marL="0" indent="0">
              <a:spcBef>
                <a:spcPts val="200"/>
              </a:spcBef>
              <a:buNone/>
            </a:pPr>
            <a:endParaRPr lang="en-US" sz="2000" dirty="0"/>
          </a:p>
          <a:p>
            <a:pPr marL="109728" indent="0">
              <a:spcBef>
                <a:spcPts val="200"/>
              </a:spcBef>
              <a:buNone/>
            </a:pPr>
            <a:r>
              <a:rPr lang="en-US" sz="2000" b="1" dirty="0"/>
              <a:t>Education:</a:t>
            </a:r>
            <a:r>
              <a:rPr lang="en-US" sz="2000" dirty="0"/>
              <a:t> High school diploma or higher education.</a:t>
            </a:r>
            <a:br>
              <a:rPr lang="en-US" sz="2000" dirty="0"/>
            </a:br>
            <a:endParaRPr lang="en-US" sz="2000" dirty="0"/>
          </a:p>
          <a:p>
            <a:pPr marL="109728" indent="0">
              <a:spcBef>
                <a:spcPts val="200"/>
              </a:spcBef>
              <a:buNone/>
            </a:pPr>
            <a:r>
              <a:rPr lang="en-US" sz="2000" b="1" dirty="0"/>
              <a:t>Full-time Employment</a:t>
            </a:r>
            <a:r>
              <a:rPr lang="en-US" sz="2000" dirty="0"/>
              <a:t>: 30+ hours of work per week for a consistent period of time.</a:t>
            </a:r>
            <a:br>
              <a:rPr lang="en-US" sz="2000" dirty="0"/>
            </a:br>
            <a:endParaRPr lang="en-US" sz="2000" dirty="0"/>
          </a:p>
          <a:p>
            <a:pPr marL="109728" indent="0">
              <a:spcBef>
                <a:spcPts val="200"/>
              </a:spcBef>
              <a:buNone/>
            </a:pPr>
            <a:r>
              <a:rPr lang="en-US" sz="2000" b="1" dirty="0"/>
              <a:t>Lack of Criminal Networks: </a:t>
            </a:r>
            <a:r>
              <a:rPr lang="en-US" sz="2000" dirty="0"/>
              <a:t>No friend or family with criminal ties/history.</a:t>
            </a:r>
            <a:br>
              <a:rPr lang="en-US" sz="2000" dirty="0"/>
            </a:br>
            <a:endParaRPr lang="en-US" sz="2000" dirty="0"/>
          </a:p>
          <a:p>
            <a:pPr marL="109728" indent="0">
              <a:spcBef>
                <a:spcPts val="200"/>
              </a:spcBef>
              <a:buNone/>
            </a:pPr>
            <a:r>
              <a:rPr lang="en-US" sz="2000" b="1" dirty="0"/>
              <a:t>Stable Housing: </a:t>
            </a:r>
            <a:r>
              <a:rPr lang="en-US" sz="2000" dirty="0"/>
              <a:t>Not homeless/having a place to live</a:t>
            </a:r>
            <a:endParaRPr lang="en-US" sz="2000" b="1" dirty="0"/>
          </a:p>
        </p:txBody>
      </p:sp>
      <p:sp>
        <p:nvSpPr>
          <p:cNvPr id="15" name="Content Placeholder 2"/>
          <p:cNvSpPr txBox="1">
            <a:spLocks/>
          </p:cNvSpPr>
          <p:nvPr/>
        </p:nvSpPr>
        <p:spPr>
          <a:xfrm>
            <a:off x="2107813" y="1429840"/>
            <a:ext cx="7924800" cy="838199"/>
          </a:xfrm>
          <a:prstGeom prst="rect">
            <a:avLst/>
          </a:prstGeom>
        </p:spPr>
        <p:style>
          <a:lnRef idx="1">
            <a:schemeClr val="accent5"/>
          </a:lnRef>
          <a:fillRef idx="2">
            <a:schemeClr val="accent5"/>
          </a:fillRef>
          <a:effectRef idx="1">
            <a:schemeClr val="accent5"/>
          </a:effectRef>
          <a:fontRef idx="minor">
            <a:schemeClr val="dk1"/>
          </a:fontRef>
        </p:style>
        <p:txBody>
          <a:bodyPr vert="horz">
            <a:normAutofit fontScale="550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dk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dk1"/>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dk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dk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dk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dk1"/>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dk1"/>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dk1"/>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dk1"/>
                </a:solidFill>
                <a:latin typeface="+mn-lt"/>
                <a:ea typeface="+mn-ea"/>
                <a:cs typeface="+mn-cs"/>
              </a:defRPr>
            </a:lvl9pPr>
          </a:lstStyle>
          <a:p>
            <a:pPr marL="0" indent="0">
              <a:buNone/>
            </a:pPr>
            <a:endParaRPr lang="en-US" sz="2600" dirty="0"/>
          </a:p>
          <a:p>
            <a:pPr marL="0" indent="0" algn="ctr">
              <a:buNone/>
            </a:pPr>
            <a:r>
              <a:rPr lang="en-US" sz="3600" dirty="0"/>
              <a:t>Stabilizers are factors that increase the likelihood of success</a:t>
            </a:r>
          </a:p>
        </p:txBody>
      </p:sp>
      <p:pic>
        <p:nvPicPr>
          <p:cNvPr id="18" name="Content Placeholder 17"/>
          <p:cNvPicPr>
            <a:picLocks noGrp="1" noChangeAspect="1"/>
          </p:cNvPicPr>
          <p:nvPr>
            <p:ph idx="1"/>
          </p:nvPr>
        </p:nvPicPr>
        <p:blipFill>
          <a:blip r:embed="rId3">
            <a:alphaModFix amt="70000"/>
            <a:extLst>
              <a:ext uri="{28A0092B-C50C-407E-A947-70E740481C1C}">
                <a14:useLocalDpi xmlns:a14="http://schemas.microsoft.com/office/drawing/2010/main" val="0"/>
              </a:ext>
            </a:extLst>
          </a:blip>
          <a:stretch>
            <a:fillRect/>
          </a:stretch>
        </p:blipFill>
        <p:spPr>
          <a:xfrm>
            <a:off x="1927512" y="2639536"/>
            <a:ext cx="3101689" cy="2420736"/>
          </a:xfrm>
          <a:prstGeom prst="rect">
            <a:avLst/>
          </a:prstGeom>
        </p:spPr>
      </p:pic>
    </p:spTree>
    <p:extLst>
      <p:ext uri="{BB962C8B-B14F-4D97-AF65-F5344CB8AC3E}">
        <p14:creationId xmlns:p14="http://schemas.microsoft.com/office/powerpoint/2010/main" val="2097924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828" y="861502"/>
            <a:ext cx="8638770" cy="450591"/>
          </a:xfrm>
        </p:spPr>
        <p:txBody>
          <a:bodyPr>
            <a:normAutofit fontScale="90000"/>
          </a:bodyPr>
          <a:lstStyle/>
          <a:p>
            <a:r>
              <a:rPr lang="en-US" sz="3000" dirty="0"/>
              <a:t>DESTABILIZERS</a:t>
            </a:r>
          </a:p>
        </p:txBody>
      </p:sp>
      <p:sp>
        <p:nvSpPr>
          <p:cNvPr id="13" name="Slide Number Placeholder 3"/>
          <p:cNvSpPr txBox="1">
            <a:spLocks/>
          </p:cNvSpPr>
          <p:nvPr/>
        </p:nvSpPr>
        <p:spPr>
          <a:xfrm>
            <a:off x="9829800" y="6400800"/>
            <a:ext cx="762000" cy="365760"/>
          </a:xfrm>
          <a:prstGeom prst="rect">
            <a:avLst/>
          </a:prstGeom>
        </p:spPr>
        <p:txBody>
          <a:bodyPr vert="horz" rtlCol="0"/>
          <a:lstStyle>
            <a:defPPr>
              <a:defRPr lang="en-US"/>
            </a:defPPr>
            <a:lvl1pPr marL="0" algn="r"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7D9781-8D2A-42BD-8740-102EB94759FB}" type="slidenum">
              <a:rPr lang="en-US" sz="1800">
                <a:solidFill>
                  <a:schemeClr val="tx1"/>
                </a:solidFill>
              </a:rPr>
              <a:pPr/>
              <a:t>19</a:t>
            </a:fld>
            <a:endParaRPr lang="en-US" sz="1800" dirty="0">
              <a:solidFill>
                <a:schemeClr val="tx1"/>
              </a:solidFill>
            </a:endParaRPr>
          </a:p>
        </p:txBody>
      </p:sp>
      <p:sp>
        <p:nvSpPr>
          <p:cNvPr id="17" name="Content Placeholder 3"/>
          <p:cNvSpPr txBox="1">
            <a:spLocks/>
          </p:cNvSpPr>
          <p:nvPr/>
        </p:nvSpPr>
        <p:spPr>
          <a:xfrm>
            <a:off x="1750828" y="2335375"/>
            <a:ext cx="5564372" cy="4418781"/>
          </a:xfrm>
          <a:prstGeom prst="rect">
            <a:avLst/>
          </a:prstGeom>
          <a:gradFill>
            <a:gsLst>
              <a:gs pos="0">
                <a:schemeClr val="lt2">
                  <a:tint val="78000"/>
                  <a:satMod val="220000"/>
                </a:schemeClr>
              </a:gs>
              <a:gs pos="100000">
                <a:schemeClr val="lt2">
                  <a:shade val="35000"/>
                  <a:satMod val="155000"/>
                </a:schemeClr>
              </a:gs>
            </a:gsLst>
            <a:path path="circle">
              <a:fillToRect l="50000" t="50000" r="50000" b="50000"/>
            </a:path>
          </a:gradFill>
          <a:ln>
            <a:solidFill>
              <a:schemeClr val="accent1"/>
            </a:solidFill>
          </a:ln>
        </p:spPr>
        <p:style>
          <a:lnRef idx="0">
            <a:scrgbClr r="0" g="0" b="0"/>
          </a:lnRef>
          <a:fillRef idx="1002">
            <a:schemeClr val="lt2"/>
          </a:fillRef>
          <a:effectRef idx="0">
            <a:scrgbClr r="0" g="0" b="0"/>
          </a:effectRef>
          <a:fontRef idx="major"/>
        </p:style>
        <p:txBody>
          <a:bodyPr>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j-lt"/>
                <a:ea typeface="+mj-ea"/>
                <a:cs typeface="+mj-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j-lt"/>
                <a:ea typeface="+mj-ea"/>
                <a:cs typeface="+mj-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j-lt"/>
                <a:ea typeface="+mj-ea"/>
                <a:cs typeface="+mj-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j-lt"/>
                <a:ea typeface="+mj-ea"/>
                <a:cs typeface="+mj-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j-lt"/>
                <a:ea typeface="+mj-ea"/>
                <a:cs typeface="+mj-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j-lt"/>
                <a:ea typeface="+mj-ea"/>
                <a:cs typeface="+mj-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j-lt"/>
                <a:ea typeface="+mj-ea"/>
                <a:cs typeface="+mj-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j-lt"/>
                <a:ea typeface="+mj-ea"/>
                <a:cs typeface="+mj-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j-lt"/>
                <a:ea typeface="+mj-ea"/>
                <a:cs typeface="+mj-cs"/>
              </a:defRPr>
            </a:lvl9pPr>
          </a:lstStyle>
          <a:p>
            <a:pPr>
              <a:buClr>
                <a:schemeClr val="tx2"/>
              </a:buClr>
              <a:buFont typeface="Wingdings" charset="2"/>
              <a:buChar char="§"/>
            </a:pPr>
            <a:r>
              <a:rPr lang="en-US" sz="2200" dirty="0"/>
              <a:t>Lack of Family Support: Few or no positive relationships.</a:t>
            </a:r>
          </a:p>
          <a:p>
            <a:pPr>
              <a:buClr>
                <a:schemeClr val="tx2"/>
              </a:buClr>
              <a:buFont typeface="Wingdings" charset="2"/>
              <a:buChar char="§"/>
            </a:pPr>
            <a:r>
              <a:rPr lang="en-US" sz="2200" dirty="0"/>
              <a:t>Lack of Education: GED or less than a high school diploma. </a:t>
            </a:r>
          </a:p>
          <a:p>
            <a:pPr>
              <a:buClr>
                <a:schemeClr val="tx2"/>
              </a:buClr>
              <a:buFont typeface="Wingdings" charset="2"/>
              <a:buChar char="§"/>
            </a:pPr>
            <a:r>
              <a:rPr lang="en-US" sz="2200" dirty="0"/>
              <a:t>Less than Full-Time Employment: Less than 30+ hours of work per week.</a:t>
            </a:r>
          </a:p>
          <a:p>
            <a:pPr>
              <a:buClr>
                <a:schemeClr val="tx2"/>
              </a:buClr>
              <a:buFont typeface="Wingdings" charset="2"/>
              <a:buChar char="§"/>
            </a:pPr>
            <a:r>
              <a:rPr lang="en-US" sz="2200" dirty="0"/>
              <a:t>Unstable Housing: Homeless  or “couch surfing”</a:t>
            </a:r>
          </a:p>
          <a:p>
            <a:pPr>
              <a:buClr>
                <a:schemeClr val="tx2"/>
              </a:buClr>
              <a:buFont typeface="Wingdings" charset="2"/>
              <a:buChar char="§"/>
            </a:pPr>
            <a:r>
              <a:rPr lang="en-US" sz="2200" dirty="0"/>
              <a:t>Drug Abuse: A negative pattern of use of a substance </a:t>
            </a:r>
          </a:p>
          <a:p>
            <a:pPr>
              <a:buClr>
                <a:schemeClr val="tx2"/>
              </a:buClr>
              <a:buFont typeface="Wingdings" charset="2"/>
              <a:buChar char="§"/>
            </a:pPr>
            <a:r>
              <a:rPr lang="en-US" sz="2200" dirty="0"/>
              <a:t>Alcohol Dependence</a:t>
            </a:r>
          </a:p>
          <a:p>
            <a:pPr>
              <a:buClr>
                <a:schemeClr val="tx2"/>
              </a:buClr>
              <a:buFont typeface="Wingdings" charset="2"/>
              <a:buChar char="§"/>
            </a:pPr>
            <a:r>
              <a:rPr lang="en-US" sz="2200" dirty="0"/>
              <a:t>Mental Health History</a:t>
            </a:r>
          </a:p>
        </p:txBody>
      </p:sp>
      <p:pic>
        <p:nvPicPr>
          <p:cNvPr id="16" name="Content Placeholder 1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00" y="2335374"/>
            <a:ext cx="2900164" cy="1931826"/>
          </a:xfrm>
          <a:prstGeom prst="rect">
            <a:avLst/>
          </a:prstGeom>
        </p:spPr>
      </p:pic>
      <p:sp>
        <p:nvSpPr>
          <p:cNvPr id="19" name="Content Placeholder 2"/>
          <p:cNvSpPr txBox="1">
            <a:spLocks/>
          </p:cNvSpPr>
          <p:nvPr/>
        </p:nvSpPr>
        <p:spPr>
          <a:xfrm>
            <a:off x="2362201" y="1391314"/>
            <a:ext cx="7706833" cy="944060"/>
          </a:xfrm>
          <a:prstGeom prst="rect">
            <a:avLst/>
          </a:prstGeom>
        </p:spPr>
        <p:style>
          <a:lnRef idx="1">
            <a:schemeClr val="accent5"/>
          </a:lnRef>
          <a:fillRef idx="2">
            <a:schemeClr val="accent5"/>
          </a:fillRef>
          <a:effectRef idx="1">
            <a:schemeClr val="accent5"/>
          </a:effectRef>
          <a:fontRef idx="minor">
            <a:schemeClr val="dk1"/>
          </a:fontRef>
        </p:style>
        <p:txBody>
          <a:bodyPr vert="horz">
            <a:normAutofit fontScale="250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dk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dk1"/>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dk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dk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dk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dk1"/>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dk1"/>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dk1"/>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dk1"/>
                </a:solidFill>
                <a:latin typeface="+mn-lt"/>
                <a:ea typeface="+mn-ea"/>
                <a:cs typeface="+mn-cs"/>
              </a:defRPr>
            </a:lvl9pPr>
          </a:lstStyle>
          <a:p>
            <a:pPr marL="0" indent="0" algn="ctr">
              <a:buNone/>
            </a:pPr>
            <a:r>
              <a:rPr lang="en-US" sz="9600" dirty="0"/>
              <a:t>Destabilizers are factors make it difficult for the client to focus on and benefit from treatment programming and controls</a:t>
            </a:r>
          </a:p>
          <a:p>
            <a:endParaRPr lang="en-US" dirty="0"/>
          </a:p>
        </p:txBody>
      </p:sp>
    </p:spTree>
    <p:extLst>
      <p:ext uri="{BB962C8B-B14F-4D97-AF65-F5344CB8AC3E}">
        <p14:creationId xmlns:p14="http://schemas.microsoft.com/office/powerpoint/2010/main" val="540294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730F0-A64C-B3CC-6102-E7CE186B4BEB}"/>
              </a:ext>
            </a:extLst>
          </p:cNvPr>
          <p:cNvSpPr>
            <a:spLocks noGrp="1"/>
          </p:cNvSpPr>
          <p:nvPr>
            <p:ph type="title"/>
          </p:nvPr>
        </p:nvSpPr>
        <p:spPr/>
        <p:txBody>
          <a:bodyPr/>
          <a:lstStyle/>
          <a:p>
            <a:r>
              <a:rPr lang="en-US"/>
              <a:t>Why evidence-based/informed practices?</a:t>
            </a:r>
            <a:endParaRPr lang="en-US" dirty="0"/>
          </a:p>
        </p:txBody>
      </p:sp>
      <p:sp>
        <p:nvSpPr>
          <p:cNvPr id="3" name="Content Placeholder 2">
            <a:extLst>
              <a:ext uri="{FF2B5EF4-FFF2-40B4-BE49-F238E27FC236}">
                <a16:creationId xmlns:a16="http://schemas.microsoft.com/office/drawing/2014/main" id="{C49EA4EB-E826-5CAD-C748-AD2F357DD232}"/>
              </a:ext>
            </a:extLst>
          </p:cNvPr>
          <p:cNvSpPr>
            <a:spLocks noGrp="1"/>
          </p:cNvSpPr>
          <p:nvPr>
            <p:ph idx="1"/>
          </p:nvPr>
        </p:nvSpPr>
        <p:spPr/>
        <p:txBody>
          <a:bodyPr/>
          <a:lstStyle/>
          <a:p>
            <a:r>
              <a:rPr lang="en-US" dirty="0"/>
              <a:t>Evidence-based/inform refers to practices that have been shown to produce positive outcomes.</a:t>
            </a:r>
          </a:p>
          <a:p>
            <a:pPr marL="0" indent="0">
              <a:lnSpc>
                <a:spcPct val="100000"/>
              </a:lnSpc>
              <a:spcBef>
                <a:spcPts val="0"/>
              </a:spcBef>
              <a:buNone/>
            </a:pPr>
            <a:r>
              <a:rPr lang="en-US" dirty="0"/>
              <a:t>	Requires more than one study, usually refers to 10+ studies</a:t>
            </a:r>
          </a:p>
          <a:p>
            <a:pPr marL="0" indent="0">
              <a:lnSpc>
                <a:spcPct val="100000"/>
              </a:lnSpc>
              <a:spcBef>
                <a:spcPts val="0"/>
              </a:spcBef>
              <a:buNone/>
            </a:pPr>
            <a:r>
              <a:rPr lang="en-US" dirty="0"/>
              <a:t>	Often uses systematic reviews that synthesize the research</a:t>
            </a:r>
          </a:p>
          <a:p>
            <a:pPr marL="0" indent="0">
              <a:lnSpc>
                <a:spcPct val="100000"/>
              </a:lnSpc>
              <a:spcBef>
                <a:spcPts val="0"/>
              </a:spcBef>
              <a:buNone/>
            </a:pPr>
            <a:r>
              <a:rPr lang="en-US" dirty="0"/>
              <a:t>	Usual outcomes refers recidivism (rearrest, reincarceration)</a:t>
            </a:r>
          </a:p>
          <a:p>
            <a:r>
              <a:rPr lang="en-US" dirty="0"/>
              <a:t>Why would we not want to use practices that are based on producing good outcomes?</a:t>
            </a:r>
          </a:p>
          <a:p>
            <a:pPr marL="265176" lvl="1" indent="0">
              <a:lnSpc>
                <a:spcPct val="100000"/>
              </a:lnSpc>
              <a:spcBef>
                <a:spcPts val="0"/>
              </a:spcBef>
              <a:buNone/>
            </a:pPr>
            <a:r>
              <a:rPr lang="en-US" dirty="0"/>
              <a:t>	</a:t>
            </a:r>
            <a:r>
              <a:rPr lang="en-US" sz="2000" dirty="0"/>
              <a:t>Ensures that the practices are not based on “gut” </a:t>
            </a:r>
          </a:p>
          <a:p>
            <a:pPr marL="265176" lvl="1" indent="0">
              <a:lnSpc>
                <a:spcPct val="100000"/>
              </a:lnSpc>
              <a:spcBef>
                <a:spcPts val="0"/>
              </a:spcBef>
              <a:buNone/>
            </a:pPr>
            <a:r>
              <a:rPr lang="en-US" sz="2000" dirty="0"/>
              <a:t>	Allows officers to have a toolkit of responses</a:t>
            </a:r>
          </a:p>
        </p:txBody>
      </p:sp>
    </p:spTree>
    <p:extLst>
      <p:ext uri="{BB962C8B-B14F-4D97-AF65-F5344CB8AC3E}">
        <p14:creationId xmlns:p14="http://schemas.microsoft.com/office/powerpoint/2010/main" val="3821262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535" y="931603"/>
            <a:ext cx="10890929" cy="1097280"/>
          </a:xfrm>
        </p:spPr>
        <p:txBody>
          <a:bodyPr/>
          <a:lstStyle/>
          <a:p>
            <a:r>
              <a:rPr lang="en-US" dirty="0"/>
              <a:t>Responsivity Principle</a:t>
            </a:r>
          </a:p>
        </p:txBody>
      </p:sp>
      <p:sp>
        <p:nvSpPr>
          <p:cNvPr id="3" name="Content Placeholder 2"/>
          <p:cNvSpPr>
            <a:spLocks noGrp="1"/>
          </p:cNvSpPr>
          <p:nvPr>
            <p:ph idx="1"/>
          </p:nvPr>
        </p:nvSpPr>
        <p:spPr>
          <a:xfrm>
            <a:off x="706526" y="1694364"/>
            <a:ext cx="10988169" cy="4846320"/>
          </a:xfrm>
        </p:spPr>
        <p:txBody>
          <a:bodyPr>
            <a:normAutofit/>
          </a:bodyPr>
          <a:lstStyle/>
          <a:p>
            <a:r>
              <a:rPr lang="en-US" sz="2400" dirty="0"/>
              <a:t>The Responsivity Principle requires staff to combine </a:t>
            </a:r>
            <a:r>
              <a:rPr lang="en-US" sz="2400" dirty="0">
                <a:solidFill>
                  <a:srgbClr val="FF0000"/>
                </a:solidFill>
              </a:rPr>
              <a:t>controls</a:t>
            </a:r>
            <a:r>
              <a:rPr lang="en-US" sz="2400" dirty="0"/>
              <a:t> and </a:t>
            </a:r>
            <a:r>
              <a:rPr lang="en-US" sz="2400" dirty="0">
                <a:solidFill>
                  <a:srgbClr val="FF0000"/>
                </a:solidFill>
              </a:rPr>
              <a:t>treatment</a:t>
            </a:r>
            <a:r>
              <a:rPr lang="en-US" sz="2400" dirty="0"/>
              <a:t> to address the Static Risk and Criminogenic Needs</a:t>
            </a:r>
          </a:p>
          <a:p>
            <a:pPr lvl="1"/>
            <a:r>
              <a:rPr lang="en-US" sz="2400" dirty="0"/>
              <a:t>Programming should be cognitive-behavioral in modality and consider the client’s learning style, level of motivation, and gender/ethnicity.</a:t>
            </a:r>
          </a:p>
          <a:p>
            <a:pPr lvl="2"/>
            <a:r>
              <a:rPr lang="en-US" sz="2100" dirty="0"/>
              <a:t>For low IQ or mental challenges, incentives are a useful tool</a:t>
            </a:r>
          </a:p>
          <a:p>
            <a:pPr lvl="2"/>
            <a:r>
              <a:rPr lang="en-US" sz="2100" dirty="0"/>
              <a:t>Therapeutic community environments/milieus are important for those that are low motivation, lower IQ and more lifestyle </a:t>
            </a:r>
            <a:r>
              <a:rPr lang="en-US" sz="2100" dirty="0" err="1"/>
              <a:t>isses</a:t>
            </a:r>
            <a:endParaRPr lang="en-US" sz="2100" dirty="0"/>
          </a:p>
          <a:p>
            <a:pPr lvl="2"/>
            <a:r>
              <a:rPr lang="en-US" sz="2100" dirty="0"/>
              <a:t>CBT works best for those with at least a 10 grade reading level (or higher)</a:t>
            </a:r>
          </a:p>
          <a:p>
            <a:pPr lvl="1"/>
            <a:r>
              <a:rPr lang="en-US" sz="2400" dirty="0"/>
              <a:t>Services should target Criminogenic Needs and destabilizers</a:t>
            </a:r>
          </a:p>
        </p:txBody>
      </p:sp>
    </p:spTree>
    <p:extLst>
      <p:ext uri="{BB962C8B-B14F-4D97-AF65-F5344CB8AC3E}">
        <p14:creationId xmlns:p14="http://schemas.microsoft.com/office/powerpoint/2010/main" val="1381028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50535" y="1060776"/>
            <a:ext cx="10890929" cy="1097280"/>
          </a:xfrm>
        </p:spPr>
        <p:txBody>
          <a:bodyPr/>
          <a:lstStyle/>
          <a:p>
            <a:r>
              <a:rPr lang="en-US" dirty="0"/>
              <a:t>Responsivity Principle</a:t>
            </a:r>
          </a:p>
        </p:txBody>
      </p:sp>
      <p:sp>
        <p:nvSpPr>
          <p:cNvPr id="3" name="Content Placeholder 2"/>
          <p:cNvSpPr>
            <a:spLocks noGrp="1"/>
          </p:cNvSpPr>
          <p:nvPr>
            <p:ph idx="1"/>
          </p:nvPr>
        </p:nvSpPr>
        <p:spPr>
          <a:xfrm>
            <a:off x="850232" y="1874110"/>
            <a:ext cx="10691232" cy="4846320"/>
          </a:xfrm>
        </p:spPr>
        <p:txBody>
          <a:bodyPr/>
          <a:lstStyle/>
          <a:p>
            <a:pPr lvl="0"/>
            <a:r>
              <a:rPr lang="en-US" dirty="0"/>
              <a:t>Responsivity Principle states that recidivism is reduced when the </a:t>
            </a:r>
            <a:r>
              <a:rPr lang="en-US" dirty="0">
                <a:solidFill>
                  <a:srgbClr val="FF0000"/>
                </a:solidFill>
              </a:rPr>
              <a:t>intensity</a:t>
            </a:r>
            <a:r>
              <a:rPr lang="en-US" dirty="0"/>
              <a:t> and </a:t>
            </a:r>
            <a:r>
              <a:rPr lang="en-US" dirty="0">
                <a:solidFill>
                  <a:srgbClr val="FF0000"/>
                </a:solidFill>
              </a:rPr>
              <a:t>duration</a:t>
            </a:r>
            <a:r>
              <a:rPr lang="en-US" dirty="0"/>
              <a:t> of interventions are matched with the client’s </a:t>
            </a:r>
            <a:r>
              <a:rPr lang="en-US" dirty="0">
                <a:solidFill>
                  <a:srgbClr val="FF0000"/>
                </a:solidFill>
              </a:rPr>
              <a:t>risk </a:t>
            </a:r>
            <a:r>
              <a:rPr lang="en-US" dirty="0"/>
              <a:t>to reoffend</a:t>
            </a:r>
          </a:p>
          <a:p>
            <a:pPr lvl="0"/>
            <a:r>
              <a:rPr lang="en-US" dirty="0"/>
              <a:t>Dosage is important—how long?</a:t>
            </a:r>
          </a:p>
          <a:p>
            <a:pPr lvl="1"/>
            <a:r>
              <a:rPr lang="en-US" dirty="0"/>
              <a:t>Depends on problem severity and risk level</a:t>
            </a:r>
          </a:p>
          <a:p>
            <a:pPr lvl="1"/>
            <a:r>
              <a:rPr lang="en-US" dirty="0"/>
              <a:t>Should focus on longer term problems for those with more serious problem severity</a:t>
            </a:r>
          </a:p>
          <a:p>
            <a:pPr lvl="1"/>
            <a:r>
              <a:rPr lang="en-US" dirty="0"/>
              <a:t>Can include multiple levels of care including therapeutic + life skills+ </a:t>
            </a:r>
          </a:p>
          <a:p>
            <a:pPr lvl="1"/>
            <a:r>
              <a:rPr lang="en-US" dirty="0"/>
              <a:t>Housing stability </a:t>
            </a:r>
          </a:p>
          <a:p>
            <a:pPr lvl="0"/>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906439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8229600" cy="838200"/>
          </a:xfrm>
        </p:spPr>
        <p:txBody>
          <a:bodyPr>
            <a:normAutofit/>
          </a:bodyPr>
          <a:lstStyle/>
          <a:p>
            <a:r>
              <a:rPr lang="en-US" dirty="0"/>
              <a:t>Target Behaviors</a:t>
            </a:r>
          </a:p>
        </p:txBody>
      </p:sp>
      <p:sp>
        <p:nvSpPr>
          <p:cNvPr id="3" name="Content Placeholder 2"/>
          <p:cNvSpPr>
            <a:spLocks noGrp="1"/>
          </p:cNvSpPr>
          <p:nvPr>
            <p:ph idx="1"/>
          </p:nvPr>
        </p:nvSpPr>
        <p:spPr>
          <a:xfrm>
            <a:off x="1981200" y="1524000"/>
            <a:ext cx="8534400" cy="748770"/>
          </a:xfrm>
        </p:spPr>
        <p:txBody>
          <a:bodyPr>
            <a:normAutofit/>
          </a:bodyPr>
          <a:lstStyle/>
          <a:p>
            <a:r>
              <a:rPr lang="en-US" dirty="0"/>
              <a:t>Six program groups based on specific target behaviors</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20276" y="6209576"/>
            <a:ext cx="390525" cy="377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D0C13398-1864-4A54-B4D9-DF56FBB70188}" type="slidenum">
              <a:rPr lang="en-US" smtClean="0"/>
              <a:pPr/>
              <a:t>22</a:t>
            </a:fld>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401" y="2743201"/>
            <a:ext cx="8247207" cy="3760921"/>
          </a:xfrm>
          <a:prstGeom prst="rect">
            <a:avLst/>
          </a:prstGeom>
        </p:spPr>
      </p:pic>
      <p:sp>
        <p:nvSpPr>
          <p:cNvPr id="4" name="TextBox 3"/>
          <p:cNvSpPr txBox="1"/>
          <p:nvPr/>
        </p:nvSpPr>
        <p:spPr>
          <a:xfrm>
            <a:off x="5486401" y="2133600"/>
            <a:ext cx="4360489" cy="369332"/>
          </a:xfrm>
          <a:prstGeom prst="rect">
            <a:avLst/>
          </a:prstGeom>
          <a:noFill/>
          <a:ln>
            <a:solidFill>
              <a:schemeClr val="tx1"/>
            </a:solidFill>
          </a:ln>
        </p:spPr>
        <p:txBody>
          <a:bodyPr wrap="none" rtlCol="0">
            <a:spAutoFit/>
          </a:bodyPr>
          <a:lstStyle/>
          <a:p>
            <a:r>
              <a:rPr lang="en-US" dirty="0"/>
              <a:t>RISK Levels   Needs    Stabilizing Factors</a:t>
            </a:r>
          </a:p>
        </p:txBody>
      </p:sp>
    </p:spTree>
    <p:extLst>
      <p:ext uri="{BB962C8B-B14F-4D97-AF65-F5344CB8AC3E}">
        <p14:creationId xmlns:p14="http://schemas.microsoft.com/office/powerpoint/2010/main" val="7082152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18490658"/>
              </p:ext>
            </p:extLst>
          </p:nvPr>
        </p:nvGraphicFramePr>
        <p:xfrm>
          <a:off x="1534888" y="1"/>
          <a:ext cx="9133113" cy="6833880"/>
        </p:xfrm>
        <a:graphic>
          <a:graphicData uri="http://schemas.openxmlformats.org/drawingml/2006/table">
            <a:tbl>
              <a:tblPr firstRow="1" bandRow="1">
                <a:tableStyleId>{125E5076-3810-47DD-B79F-674D7AD40C01}</a:tableStyleId>
              </a:tblPr>
              <a:tblGrid>
                <a:gridCol w="2196295">
                  <a:extLst>
                    <a:ext uri="{9D8B030D-6E8A-4147-A177-3AD203B41FA5}">
                      <a16:colId xmlns:a16="http://schemas.microsoft.com/office/drawing/2014/main" val="20000"/>
                    </a:ext>
                  </a:extLst>
                </a:gridCol>
                <a:gridCol w="3653246">
                  <a:extLst>
                    <a:ext uri="{9D8B030D-6E8A-4147-A177-3AD203B41FA5}">
                      <a16:colId xmlns:a16="http://schemas.microsoft.com/office/drawing/2014/main" val="20001"/>
                    </a:ext>
                  </a:extLst>
                </a:gridCol>
                <a:gridCol w="3283572">
                  <a:extLst>
                    <a:ext uri="{9D8B030D-6E8A-4147-A177-3AD203B41FA5}">
                      <a16:colId xmlns:a16="http://schemas.microsoft.com/office/drawing/2014/main" val="20002"/>
                    </a:ext>
                  </a:extLst>
                </a:gridCol>
              </a:tblGrid>
              <a:tr h="631383">
                <a:tc>
                  <a:txBody>
                    <a:bodyPr/>
                    <a:lstStyle/>
                    <a:p>
                      <a:r>
                        <a:rPr lang="en-US" dirty="0"/>
                        <a:t>PROGRAM GROUP</a:t>
                      </a:r>
                    </a:p>
                  </a:txBody>
                  <a:tcPr/>
                </a:tc>
                <a:tc>
                  <a:txBody>
                    <a:bodyPr/>
                    <a:lstStyle/>
                    <a:p>
                      <a:r>
                        <a:rPr lang="en-US" dirty="0"/>
                        <a:t>MECHANISM OF ACTION</a:t>
                      </a:r>
                    </a:p>
                  </a:txBody>
                  <a:tcPr/>
                </a:tc>
                <a:tc>
                  <a:txBody>
                    <a:bodyPr/>
                    <a:lstStyle/>
                    <a:p>
                      <a:r>
                        <a:rPr lang="en-US" baseline="0" dirty="0"/>
                        <a:t>RESEARCH EVIDENCE</a:t>
                      </a:r>
                      <a:endParaRPr lang="en-US" dirty="0"/>
                    </a:p>
                  </a:txBody>
                  <a:tcPr/>
                </a:tc>
                <a:extLst>
                  <a:ext uri="{0D108BD9-81ED-4DB2-BD59-A6C34878D82A}">
                    <a16:rowId xmlns:a16="http://schemas.microsoft.com/office/drawing/2014/main" val="10000"/>
                  </a:ext>
                </a:extLst>
              </a:tr>
              <a:tr h="1574437">
                <a:tc>
                  <a:txBody>
                    <a:bodyPr/>
                    <a:lstStyle/>
                    <a:p>
                      <a:pPr algn="ctr"/>
                      <a:r>
                        <a:rPr lang="en-US" sz="1800" dirty="0">
                          <a:solidFill>
                            <a:schemeClr val="bg1"/>
                          </a:solidFill>
                        </a:rPr>
                        <a:t>Severe Substance Use Disorders (A)</a:t>
                      </a:r>
                      <a:endParaRPr lang="en-US" sz="1800" baseline="0" dirty="0">
                        <a:solidFill>
                          <a:schemeClr val="bg1"/>
                        </a:solidFill>
                      </a:endParaRPr>
                    </a:p>
                  </a:txBody>
                  <a:tcPr marT="45722" marB="45722"/>
                </a:tc>
                <a:tc>
                  <a:txBody>
                    <a:bodyPr/>
                    <a:lstStyle/>
                    <a:p>
                      <a:r>
                        <a:rPr lang="en-US" sz="1800" kern="1200" dirty="0">
                          <a:solidFill>
                            <a:schemeClr val="bg1"/>
                          </a:solidFill>
                          <a:effectLst/>
                        </a:rPr>
                        <a:t>Treatments to reduce</a:t>
                      </a:r>
                      <a:r>
                        <a:rPr lang="en-US" sz="1800" kern="1200" baseline="0" dirty="0">
                          <a:solidFill>
                            <a:schemeClr val="bg1"/>
                          </a:solidFill>
                          <a:effectLst/>
                        </a:rPr>
                        <a:t> </a:t>
                      </a:r>
                      <a:r>
                        <a:rPr lang="en-US" sz="1800" kern="1200" dirty="0">
                          <a:solidFill>
                            <a:schemeClr val="bg1"/>
                          </a:solidFill>
                          <a:effectLst/>
                        </a:rPr>
                        <a:t>use of heroin, cocaine, amphetamines, and methamphetamine</a:t>
                      </a:r>
                      <a:endParaRPr lang="en-US" dirty="0">
                        <a:solidFill>
                          <a:schemeClr val="bg1"/>
                        </a:solidFill>
                      </a:endParaRPr>
                    </a:p>
                  </a:txBody>
                  <a:tcPr/>
                </a:tc>
                <a:tc>
                  <a:txBody>
                    <a:bodyPr/>
                    <a:lstStyle/>
                    <a:p>
                      <a:r>
                        <a:rPr lang="en-US" sz="1400" kern="1200" dirty="0">
                          <a:solidFill>
                            <a:schemeClr val="bg1"/>
                          </a:solidFill>
                          <a:effectLst/>
                        </a:rPr>
                        <a:t>Holloway, Bennett, &amp; Farrington, 2006</a:t>
                      </a:r>
                      <a:r>
                        <a:rPr lang="en-US" sz="1400" dirty="0">
                          <a:solidFill>
                            <a:schemeClr val="bg1"/>
                          </a:solidFill>
                          <a:effectLst/>
                        </a:rPr>
                        <a:t>;</a:t>
                      </a:r>
                      <a:r>
                        <a:rPr lang="en-US" sz="1400" baseline="0" dirty="0">
                          <a:solidFill>
                            <a:schemeClr val="bg1"/>
                          </a:solidFill>
                          <a:effectLst/>
                        </a:rPr>
                        <a:t> </a:t>
                      </a:r>
                      <a:r>
                        <a:rPr lang="en-US" sz="1400" kern="1200" dirty="0">
                          <a:solidFill>
                            <a:schemeClr val="bg1"/>
                          </a:solidFill>
                          <a:effectLst/>
                        </a:rPr>
                        <a:t>Prendergast, Huang, &amp; Hser, 2008; Prendergast, </a:t>
                      </a:r>
                      <a:r>
                        <a:rPr lang="en-US" sz="1400" kern="1200" dirty="0" err="1">
                          <a:solidFill>
                            <a:schemeClr val="bg1"/>
                          </a:solidFill>
                          <a:effectLst/>
                        </a:rPr>
                        <a:t>Podus</a:t>
                      </a:r>
                      <a:r>
                        <a:rPr lang="en-US" sz="1400" kern="1200" dirty="0">
                          <a:solidFill>
                            <a:schemeClr val="bg1"/>
                          </a:solidFill>
                          <a:effectLst/>
                        </a:rPr>
                        <a:t>, Chang &amp; </a:t>
                      </a:r>
                      <a:r>
                        <a:rPr lang="en-US" sz="1400" kern="1200" dirty="0" err="1">
                          <a:solidFill>
                            <a:schemeClr val="bg1"/>
                          </a:solidFill>
                          <a:effectLst/>
                        </a:rPr>
                        <a:t>Urada</a:t>
                      </a:r>
                      <a:r>
                        <a:rPr lang="en-US" sz="1400" kern="1200" dirty="0">
                          <a:solidFill>
                            <a:schemeClr val="bg1"/>
                          </a:solidFill>
                          <a:effectLst/>
                        </a:rPr>
                        <a:t>, 2002;</a:t>
                      </a:r>
                      <a:r>
                        <a:rPr lang="en-US" sz="1400" kern="1200" baseline="0" dirty="0">
                          <a:solidFill>
                            <a:schemeClr val="bg1"/>
                          </a:solidFill>
                          <a:effectLst/>
                        </a:rPr>
                        <a:t> </a:t>
                      </a:r>
                      <a:r>
                        <a:rPr lang="en-US" sz="1400" kern="1200" dirty="0">
                          <a:solidFill>
                            <a:schemeClr val="bg1"/>
                          </a:solidFill>
                          <a:effectLst/>
                        </a:rPr>
                        <a:t>Lipton, Pearson, Cleland &amp; Yee, 2008;</a:t>
                      </a:r>
                      <a:r>
                        <a:rPr lang="en-US" sz="1400" kern="1200" baseline="0" dirty="0">
                          <a:solidFill>
                            <a:schemeClr val="bg1"/>
                          </a:solidFill>
                          <a:effectLst/>
                        </a:rPr>
                        <a:t> </a:t>
                      </a:r>
                      <a:r>
                        <a:rPr lang="en-US" sz="1400" kern="1200" dirty="0">
                          <a:solidFill>
                            <a:schemeClr val="bg1"/>
                          </a:solidFill>
                          <a:effectLst/>
                        </a:rPr>
                        <a:t>Mitchell, Wilson &amp; MacKenzie, 2007</a:t>
                      </a:r>
                      <a:endParaRPr lang="en-US" sz="1400" kern="1200" dirty="0">
                        <a:solidFill>
                          <a:schemeClr val="bg1"/>
                        </a:solidFill>
                        <a:effectLst/>
                        <a:latin typeface="+mn-lt"/>
                        <a:ea typeface="+mn-ea"/>
                        <a:cs typeface="+mn-cs"/>
                      </a:endParaRPr>
                    </a:p>
                  </a:txBody>
                  <a:tcPr/>
                </a:tc>
                <a:extLst>
                  <a:ext uri="{0D108BD9-81ED-4DB2-BD59-A6C34878D82A}">
                    <a16:rowId xmlns:a16="http://schemas.microsoft.com/office/drawing/2014/main" val="10001"/>
                  </a:ext>
                </a:extLst>
              </a:tr>
              <a:tr h="1336220">
                <a:tc>
                  <a:txBody>
                    <a:bodyPr/>
                    <a:lstStyle/>
                    <a:p>
                      <a:pPr algn="ctr"/>
                      <a:r>
                        <a:rPr lang="en-US" sz="1800" dirty="0">
                          <a:solidFill>
                            <a:schemeClr val="bg1"/>
                          </a:solidFill>
                        </a:rPr>
                        <a:t>Criminal</a:t>
                      </a:r>
                      <a:r>
                        <a:rPr lang="en-US" sz="1800" baseline="0" dirty="0">
                          <a:solidFill>
                            <a:schemeClr val="bg1"/>
                          </a:solidFill>
                        </a:rPr>
                        <a:t> Thinking (B)</a:t>
                      </a:r>
                      <a:endParaRPr lang="en-US" sz="1800" dirty="0">
                        <a:solidFill>
                          <a:schemeClr val="bg1"/>
                        </a:solidFill>
                      </a:endParaRPr>
                    </a:p>
                  </a:txBody>
                  <a:tcPr marT="45722" marB="45722"/>
                </a:tc>
                <a:tc>
                  <a:txBody>
                    <a:bodyPr/>
                    <a:lstStyle/>
                    <a:p>
                      <a:r>
                        <a:rPr lang="en-US" dirty="0">
                          <a:solidFill>
                            <a:schemeClr val="bg1"/>
                          </a:solidFill>
                        </a:rPr>
                        <a:t>Cognitive restructuring</a:t>
                      </a:r>
                      <a:r>
                        <a:rPr lang="en-US" baseline="0" dirty="0">
                          <a:solidFill>
                            <a:schemeClr val="bg1"/>
                          </a:solidFill>
                        </a:rPr>
                        <a:t> to change maladaptive thinking and behavior patterns</a:t>
                      </a:r>
                      <a:endParaRPr lang="en-US" dirty="0">
                        <a:solidFill>
                          <a:schemeClr val="bg1"/>
                        </a:solidFill>
                      </a:endParaRPr>
                    </a:p>
                  </a:txBody>
                  <a:tcPr/>
                </a:tc>
                <a:tc>
                  <a:txBody>
                    <a:bodyPr/>
                    <a:lstStyle/>
                    <a:p>
                      <a:pPr lvl="0"/>
                      <a:r>
                        <a:rPr lang="en-US" sz="1400" kern="1200" dirty="0">
                          <a:solidFill>
                            <a:schemeClr val="bg1"/>
                          </a:solidFill>
                          <a:effectLst/>
                        </a:rPr>
                        <a:t>Andrews &amp; Bonta, 2010; Lipsey, Landenberger &amp; Wilson, 2007; Wilson, Bouffard &amp; MacKenzie, 2005;</a:t>
                      </a:r>
                      <a:r>
                        <a:rPr lang="en-US" sz="1400" kern="1200" baseline="0" dirty="0">
                          <a:solidFill>
                            <a:schemeClr val="bg1"/>
                          </a:solidFill>
                          <a:effectLst/>
                        </a:rPr>
                        <a:t> </a:t>
                      </a:r>
                      <a:r>
                        <a:rPr lang="en-US" sz="1400" kern="1200" dirty="0">
                          <a:solidFill>
                            <a:schemeClr val="bg1"/>
                          </a:solidFill>
                          <a:effectLst/>
                        </a:rPr>
                        <a:t>Little, 2005;</a:t>
                      </a:r>
                      <a:r>
                        <a:rPr lang="en-US" sz="1400" kern="1200" baseline="0" dirty="0">
                          <a:solidFill>
                            <a:schemeClr val="bg1"/>
                          </a:solidFill>
                          <a:effectLst/>
                        </a:rPr>
                        <a:t> </a:t>
                      </a:r>
                      <a:r>
                        <a:rPr lang="en-US" sz="1400" kern="1200" dirty="0">
                          <a:solidFill>
                            <a:schemeClr val="bg1"/>
                          </a:solidFill>
                          <a:effectLst/>
                        </a:rPr>
                        <a:t>Tong &amp; Farrington, 2006 &amp; 2008</a:t>
                      </a:r>
                      <a:endParaRPr lang="en-US" sz="1400" kern="1200" dirty="0">
                        <a:solidFill>
                          <a:schemeClr val="bg1"/>
                        </a:solidFill>
                        <a:effectLst/>
                        <a:latin typeface="+mn-lt"/>
                        <a:ea typeface="+mn-ea"/>
                        <a:cs typeface="+mn-cs"/>
                      </a:endParaRPr>
                    </a:p>
                  </a:txBody>
                  <a:tcPr/>
                </a:tc>
                <a:extLst>
                  <a:ext uri="{0D108BD9-81ED-4DB2-BD59-A6C34878D82A}">
                    <a16:rowId xmlns:a16="http://schemas.microsoft.com/office/drawing/2014/main" val="10002"/>
                  </a:ext>
                </a:extLst>
              </a:tr>
              <a:tr h="1165213">
                <a:tc>
                  <a:txBody>
                    <a:bodyPr/>
                    <a:lstStyle/>
                    <a:p>
                      <a:pPr algn="ctr"/>
                      <a:r>
                        <a:rPr lang="en-US" sz="1800" dirty="0">
                          <a:solidFill>
                            <a:schemeClr val="bg1"/>
                          </a:solidFill>
                        </a:rPr>
                        <a:t>Self-Improvement &amp; Management (C)</a:t>
                      </a:r>
                    </a:p>
                  </a:txBody>
                  <a:tcPr marT="45722" marB="45722"/>
                </a:tc>
                <a:tc>
                  <a:txBody>
                    <a:bodyPr/>
                    <a:lstStyle/>
                    <a:p>
                      <a:r>
                        <a:rPr lang="en-US" dirty="0">
                          <a:solidFill>
                            <a:schemeClr val="bg1"/>
                          </a:solidFill>
                        </a:rPr>
                        <a:t>Developing</a:t>
                      </a:r>
                      <a:r>
                        <a:rPr lang="en-US" baseline="0" dirty="0">
                          <a:solidFill>
                            <a:schemeClr val="bg1"/>
                          </a:solidFill>
                        </a:rPr>
                        <a:t> social and problem solving skills to address MH, SA, and self-control.  Address power issues</a:t>
                      </a:r>
                      <a:endParaRPr lang="en-US" dirty="0">
                        <a:solidFill>
                          <a:schemeClr val="bg1"/>
                        </a:solidFill>
                      </a:endParaRPr>
                    </a:p>
                  </a:txBody>
                  <a:tcPr/>
                </a:tc>
                <a:tc>
                  <a:txBody>
                    <a:bodyPr/>
                    <a:lstStyle/>
                    <a:p>
                      <a:r>
                        <a:rPr lang="en-US" sz="1400" kern="1200" dirty="0">
                          <a:solidFill>
                            <a:schemeClr val="bg1"/>
                          </a:solidFill>
                          <a:effectLst/>
                        </a:rPr>
                        <a:t>Botvin &amp; Wills, 1984; Botvin, Griffin, &amp; Nichols, 2006; Martin, </a:t>
                      </a:r>
                      <a:r>
                        <a:rPr lang="en-US" sz="1400" kern="1200" dirty="0" err="1">
                          <a:solidFill>
                            <a:schemeClr val="bg1"/>
                          </a:solidFill>
                          <a:effectLst/>
                        </a:rPr>
                        <a:t>Dorken</a:t>
                      </a:r>
                      <a:r>
                        <a:rPr lang="en-US" sz="1400" kern="1200" dirty="0">
                          <a:solidFill>
                            <a:schemeClr val="bg1"/>
                          </a:solidFill>
                          <a:effectLst/>
                        </a:rPr>
                        <a:t>, </a:t>
                      </a:r>
                      <a:r>
                        <a:rPr lang="en-US" sz="1400" kern="1200" dirty="0" err="1">
                          <a:solidFill>
                            <a:schemeClr val="bg1"/>
                          </a:solidFill>
                          <a:effectLst/>
                        </a:rPr>
                        <a:t>Wamboldt</a:t>
                      </a:r>
                      <a:r>
                        <a:rPr lang="en-US" sz="1400" kern="1200" dirty="0">
                          <a:solidFill>
                            <a:schemeClr val="bg1"/>
                          </a:solidFill>
                          <a:effectLst/>
                        </a:rPr>
                        <a:t> &amp; </a:t>
                      </a:r>
                      <a:r>
                        <a:rPr lang="en-US" sz="1400" kern="1200" dirty="0" err="1">
                          <a:solidFill>
                            <a:schemeClr val="bg1"/>
                          </a:solidFill>
                          <a:effectLst/>
                        </a:rPr>
                        <a:t>Wootten</a:t>
                      </a:r>
                      <a:r>
                        <a:rPr lang="en-US" sz="1400" kern="1200" dirty="0">
                          <a:solidFill>
                            <a:schemeClr val="bg1"/>
                          </a:solidFill>
                          <a:effectLst/>
                        </a:rPr>
                        <a:t>, 2011</a:t>
                      </a:r>
                      <a:r>
                        <a:rPr lang="en-US" sz="1400" dirty="0">
                          <a:solidFill>
                            <a:schemeClr val="bg1"/>
                          </a:solidFill>
                          <a:effectLst/>
                        </a:rPr>
                        <a:t> </a:t>
                      </a:r>
                      <a:endParaRPr lang="en-US" sz="1400" dirty="0">
                        <a:solidFill>
                          <a:schemeClr val="bg1"/>
                        </a:solidFill>
                      </a:endParaRPr>
                    </a:p>
                  </a:txBody>
                  <a:tcPr/>
                </a:tc>
                <a:extLst>
                  <a:ext uri="{0D108BD9-81ED-4DB2-BD59-A6C34878D82A}">
                    <a16:rowId xmlns:a16="http://schemas.microsoft.com/office/drawing/2014/main" val="10003"/>
                  </a:ext>
                </a:extLst>
              </a:tr>
              <a:tr h="1172569">
                <a:tc>
                  <a:txBody>
                    <a:bodyPr/>
                    <a:lstStyle/>
                    <a:p>
                      <a:pPr algn="ctr"/>
                      <a:r>
                        <a:rPr lang="en-US" sz="1800" dirty="0">
                          <a:solidFill>
                            <a:schemeClr val="bg1"/>
                          </a:solidFill>
                        </a:rPr>
                        <a:t>Interpersonal</a:t>
                      </a:r>
                      <a:r>
                        <a:rPr lang="en-US" sz="1800" baseline="0" dirty="0">
                          <a:solidFill>
                            <a:schemeClr val="bg1"/>
                          </a:solidFill>
                        </a:rPr>
                        <a:t> Skills (D)</a:t>
                      </a:r>
                      <a:endParaRPr lang="en-US" sz="1800" dirty="0">
                        <a:solidFill>
                          <a:schemeClr val="bg1"/>
                        </a:solidFill>
                      </a:endParaRPr>
                    </a:p>
                  </a:txBody>
                  <a:tcPr marT="45722" marB="45722"/>
                </a:tc>
                <a:tc>
                  <a:txBody>
                    <a:bodyPr/>
                    <a:lstStyle/>
                    <a:p>
                      <a:r>
                        <a:rPr lang="en-US" sz="1800" kern="1200" dirty="0">
                          <a:solidFill>
                            <a:schemeClr val="bg1"/>
                          </a:solidFill>
                          <a:effectLst/>
                        </a:rPr>
                        <a:t>Structured counseling and modeling of behavior to reduce interpersonal conflict and develop more positive interactions. </a:t>
                      </a:r>
                      <a:endParaRPr lang="en-US" dirty="0">
                        <a:solidFill>
                          <a:schemeClr val="bg1"/>
                        </a:solidFill>
                      </a:endParaRPr>
                    </a:p>
                  </a:txBody>
                  <a:tcPr/>
                </a:tc>
                <a:tc>
                  <a:txBody>
                    <a:bodyPr/>
                    <a:lstStyle/>
                    <a:p>
                      <a:r>
                        <a:rPr lang="en-US" sz="1400" kern="1200" dirty="0">
                          <a:solidFill>
                            <a:schemeClr val="bg1"/>
                          </a:solidFill>
                          <a:effectLst/>
                        </a:rPr>
                        <a:t>Botvin &amp; Wills, 1984;</a:t>
                      </a:r>
                      <a:r>
                        <a:rPr lang="en-US" sz="1400" kern="1200" baseline="0" dirty="0">
                          <a:solidFill>
                            <a:schemeClr val="bg1"/>
                          </a:solidFill>
                          <a:effectLst/>
                        </a:rPr>
                        <a:t> </a:t>
                      </a:r>
                      <a:r>
                        <a:rPr lang="en-US" sz="1400" kern="1200" dirty="0" err="1">
                          <a:solidFill>
                            <a:schemeClr val="bg1"/>
                          </a:solidFill>
                          <a:effectLst/>
                        </a:rPr>
                        <a:t>Beckmeyer</a:t>
                      </a:r>
                      <a:r>
                        <a:rPr lang="en-US" sz="1400" kern="1200" dirty="0">
                          <a:solidFill>
                            <a:schemeClr val="bg1"/>
                          </a:solidFill>
                          <a:effectLst/>
                        </a:rPr>
                        <a:t>, 2006;</a:t>
                      </a:r>
                      <a:r>
                        <a:rPr lang="en-US" sz="1400" kern="1200" baseline="0" dirty="0">
                          <a:solidFill>
                            <a:schemeClr val="bg1"/>
                          </a:solidFill>
                          <a:effectLst/>
                        </a:rPr>
                        <a:t> </a:t>
                      </a:r>
                      <a:r>
                        <a:rPr lang="en-US" sz="1400" kern="1200" dirty="0">
                          <a:solidFill>
                            <a:schemeClr val="bg1"/>
                          </a:solidFill>
                          <a:effectLst/>
                        </a:rPr>
                        <a:t>Wilson, Gallagher &amp; MacKenzie, 2000; </a:t>
                      </a:r>
                      <a:r>
                        <a:rPr lang="en-US" sz="1400" kern="1200" baseline="0" dirty="0">
                          <a:solidFill>
                            <a:schemeClr val="bg1"/>
                          </a:solidFill>
                          <a:effectLst/>
                        </a:rPr>
                        <a:t> </a:t>
                      </a:r>
                      <a:r>
                        <a:rPr lang="en-US" sz="1400" kern="1200" dirty="0">
                          <a:solidFill>
                            <a:schemeClr val="bg1"/>
                          </a:solidFill>
                          <a:effectLst/>
                        </a:rPr>
                        <a:t>Visher, </a:t>
                      </a:r>
                      <a:r>
                        <a:rPr lang="en-US" sz="1400" kern="1200" dirty="0" err="1">
                          <a:solidFill>
                            <a:schemeClr val="bg1"/>
                          </a:solidFill>
                          <a:effectLst/>
                        </a:rPr>
                        <a:t>Winterfield</a:t>
                      </a:r>
                      <a:r>
                        <a:rPr lang="en-US" sz="1400" kern="1200" dirty="0">
                          <a:solidFill>
                            <a:schemeClr val="bg1"/>
                          </a:solidFill>
                          <a:effectLst/>
                        </a:rPr>
                        <a:t> &amp; </a:t>
                      </a:r>
                      <a:r>
                        <a:rPr lang="en-US" sz="1400" kern="1200" dirty="0" err="1">
                          <a:solidFill>
                            <a:schemeClr val="bg1"/>
                          </a:solidFill>
                          <a:effectLst/>
                        </a:rPr>
                        <a:t>Coggeshall</a:t>
                      </a:r>
                      <a:r>
                        <a:rPr lang="en-US" sz="1400" kern="1200" dirty="0">
                          <a:solidFill>
                            <a:schemeClr val="bg1"/>
                          </a:solidFill>
                          <a:effectLst/>
                        </a:rPr>
                        <a:t>, 2005</a:t>
                      </a:r>
                      <a:endParaRPr lang="en-US" sz="1400" kern="1200" dirty="0">
                        <a:solidFill>
                          <a:schemeClr val="bg1"/>
                        </a:solidFill>
                        <a:effectLst/>
                        <a:latin typeface="+mn-lt"/>
                        <a:ea typeface="+mn-ea"/>
                        <a:cs typeface="+mn-cs"/>
                      </a:endParaRPr>
                    </a:p>
                  </a:txBody>
                  <a:tcPr/>
                </a:tc>
                <a:extLst>
                  <a:ext uri="{0D108BD9-81ED-4DB2-BD59-A6C34878D82A}">
                    <a16:rowId xmlns:a16="http://schemas.microsoft.com/office/drawing/2014/main" val="10004"/>
                  </a:ext>
                </a:extLst>
              </a:tr>
              <a:tr h="901976">
                <a:tc>
                  <a:txBody>
                    <a:bodyPr/>
                    <a:lstStyle/>
                    <a:p>
                      <a:pPr algn="ctr"/>
                      <a:r>
                        <a:rPr lang="en-US" sz="1800" dirty="0">
                          <a:solidFill>
                            <a:schemeClr val="bg1"/>
                          </a:solidFill>
                        </a:rPr>
                        <a:t>Life Skills (E)</a:t>
                      </a:r>
                    </a:p>
                  </a:txBody>
                  <a:tcPr marT="45722" marB="45722"/>
                </a:tc>
                <a:tc>
                  <a:txBody>
                    <a:bodyPr/>
                    <a:lstStyle/>
                    <a:p>
                      <a:r>
                        <a:rPr lang="en-US" dirty="0">
                          <a:solidFill>
                            <a:schemeClr val="bg1"/>
                          </a:solidFill>
                        </a:rPr>
                        <a:t>Stabilize education,</a:t>
                      </a:r>
                      <a:r>
                        <a:rPr lang="en-US" baseline="0" dirty="0">
                          <a:solidFill>
                            <a:schemeClr val="bg1"/>
                          </a:solidFill>
                        </a:rPr>
                        <a:t> housing, employment, and financial concerns.</a:t>
                      </a:r>
                      <a:endParaRPr lang="en-US" dirty="0">
                        <a:solidFill>
                          <a:schemeClr val="bg1"/>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bg1"/>
                          </a:solidFill>
                          <a:effectLst/>
                        </a:rPr>
                        <a:t>Andrews &amp; Bonta, 2010; </a:t>
                      </a:r>
                      <a:r>
                        <a:rPr lang="en-US" sz="1400" kern="1200" dirty="0" err="1">
                          <a:solidFill>
                            <a:schemeClr val="bg1"/>
                          </a:solidFill>
                          <a:effectLst/>
                        </a:rPr>
                        <a:t>Beckmeyer</a:t>
                      </a:r>
                      <a:r>
                        <a:rPr lang="en-US" sz="1400" kern="1200" dirty="0">
                          <a:solidFill>
                            <a:schemeClr val="bg1"/>
                          </a:solidFill>
                          <a:effectLst/>
                        </a:rPr>
                        <a:t>, 2006</a:t>
                      </a:r>
                      <a:r>
                        <a:rPr lang="en-US" sz="1400" dirty="0">
                          <a:solidFill>
                            <a:schemeClr val="bg1"/>
                          </a:solidFill>
                          <a:effectLst/>
                        </a:rPr>
                        <a:t> </a:t>
                      </a:r>
                      <a:endParaRPr lang="en-US" sz="1400" dirty="0">
                        <a:solidFill>
                          <a:schemeClr val="bg1"/>
                        </a:solidFill>
                      </a:endParaRPr>
                    </a:p>
                  </a:txBody>
                  <a:tcPr/>
                </a:tc>
                <a:extLst>
                  <a:ext uri="{0D108BD9-81ED-4DB2-BD59-A6C34878D82A}">
                    <a16:rowId xmlns:a16="http://schemas.microsoft.com/office/drawing/2014/main" val="10005"/>
                  </a:ext>
                </a:extLst>
              </a:tr>
            </a:tbl>
          </a:graphicData>
        </a:graphic>
      </p:graphicFrame>
      <p:sp>
        <p:nvSpPr>
          <p:cNvPr id="2" name="Rectangle 1"/>
          <p:cNvSpPr/>
          <p:nvPr/>
        </p:nvSpPr>
        <p:spPr>
          <a:xfrm>
            <a:off x="1524000" y="609600"/>
            <a:ext cx="9144000" cy="160020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524000" y="3505200"/>
            <a:ext cx="9144000" cy="114300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69334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DE25BD2-EFE9-46D9-8314-10BB77A84F3B}" type="slidenum">
              <a:rPr lang="en-US" smtClean="0"/>
              <a:pPr/>
              <a:t>24</a:t>
            </a:fld>
            <a:endParaRPr lang="en-US"/>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224750930"/>
              </p:ext>
            </p:extLst>
          </p:nvPr>
        </p:nvGraphicFramePr>
        <p:xfrm>
          <a:off x="1524000" y="-4"/>
          <a:ext cx="9144000" cy="6716691"/>
        </p:xfrm>
        <a:graphic>
          <a:graphicData uri="http://schemas.openxmlformats.org/drawingml/2006/table">
            <a:tbl>
              <a:tblPr firstRow="1" bandRow="1">
                <a:tableStyleId>{125E5076-3810-47DD-B79F-674D7AD40C01}</a:tableStyleId>
              </a:tblPr>
              <a:tblGrid>
                <a:gridCol w="2156604">
                  <a:extLst>
                    <a:ext uri="{9D8B030D-6E8A-4147-A177-3AD203B41FA5}">
                      <a16:colId xmlns:a16="http://schemas.microsoft.com/office/drawing/2014/main" val="20000"/>
                    </a:ext>
                  </a:extLst>
                </a:gridCol>
                <a:gridCol w="6987396">
                  <a:extLst>
                    <a:ext uri="{9D8B030D-6E8A-4147-A177-3AD203B41FA5}">
                      <a16:colId xmlns:a16="http://schemas.microsoft.com/office/drawing/2014/main" val="20001"/>
                    </a:ext>
                  </a:extLst>
                </a:gridCol>
              </a:tblGrid>
              <a:tr h="919935">
                <a:tc>
                  <a:txBody>
                    <a:bodyPr/>
                    <a:lstStyle/>
                    <a:p>
                      <a:pPr algn="ctr"/>
                      <a:r>
                        <a:rPr lang="en-US" sz="1800" dirty="0"/>
                        <a:t>Program Level</a:t>
                      </a:r>
                    </a:p>
                  </a:txBody>
                  <a:tcPr marT="45722" marB="45722"/>
                </a:tc>
                <a:tc>
                  <a:txBody>
                    <a:bodyPr/>
                    <a:lstStyle/>
                    <a:p>
                      <a:pPr algn="ctr"/>
                      <a:r>
                        <a:rPr lang="en-US" sz="1800" dirty="0"/>
                        <a:t>Dosage</a:t>
                      </a:r>
                      <a:r>
                        <a:rPr lang="en-US" sz="1800" baseline="0" dirty="0"/>
                        <a:t> and Restrictiveness</a:t>
                      </a:r>
                      <a:endParaRPr lang="en-US" sz="1800" dirty="0"/>
                    </a:p>
                    <a:p>
                      <a:pPr algn="ctr"/>
                      <a:r>
                        <a:rPr lang="en-US" sz="1800" dirty="0"/>
                        <a:t>(Regardless of Setting)</a:t>
                      </a:r>
                    </a:p>
                  </a:txBody>
                  <a:tcPr marT="45722" marB="45722"/>
                </a:tc>
                <a:extLst>
                  <a:ext uri="{0D108BD9-81ED-4DB2-BD59-A6C34878D82A}">
                    <a16:rowId xmlns:a16="http://schemas.microsoft.com/office/drawing/2014/main" val="10000"/>
                  </a:ext>
                </a:extLst>
              </a:tr>
              <a:tr h="1058508">
                <a:tc>
                  <a:txBody>
                    <a:bodyPr/>
                    <a:lstStyle/>
                    <a:p>
                      <a:pPr algn="ctr"/>
                      <a:r>
                        <a:rPr lang="en-US" sz="1800" dirty="0"/>
                        <a:t>Severe Substance Use Disorders (A)</a:t>
                      </a:r>
                      <a:endParaRPr lang="en-US" sz="1800" baseline="0" dirty="0"/>
                    </a:p>
                  </a:txBody>
                  <a:tcPr marT="45722" marB="45722"/>
                </a:tc>
                <a:tc>
                  <a:txBody>
                    <a:bodyPr/>
                    <a:lstStyle/>
                    <a:p>
                      <a:pPr algn="l"/>
                      <a:r>
                        <a:rPr lang="en-US" sz="1600" b="1" dirty="0"/>
                        <a:t>Intensive</a:t>
                      </a:r>
                      <a:r>
                        <a:rPr lang="en-US" sz="1600" b="1" baseline="0" dirty="0"/>
                        <a:t> daily restrictions and daily programming; Medication-assisted treatment when applicable; Aftercare  </a:t>
                      </a:r>
                      <a:r>
                        <a:rPr lang="en-US" sz="1600" b="1" baseline="0" dirty="0" err="1"/>
                        <a:t>ot</a:t>
                      </a:r>
                      <a:r>
                        <a:rPr lang="en-US" sz="1600" b="1" baseline="0" dirty="0"/>
                        <a:t> continuing care</a:t>
                      </a:r>
                      <a:endParaRPr lang="en-US" sz="1600" b="1" dirty="0"/>
                    </a:p>
                  </a:txBody>
                  <a:tcPr marT="45722" marB="45722"/>
                </a:tc>
                <a:extLst>
                  <a:ext uri="{0D108BD9-81ED-4DB2-BD59-A6C34878D82A}">
                    <a16:rowId xmlns:a16="http://schemas.microsoft.com/office/drawing/2014/main" val="10001"/>
                  </a:ext>
                </a:extLst>
              </a:tr>
              <a:tr h="919935">
                <a:tc>
                  <a:txBody>
                    <a:bodyPr/>
                    <a:lstStyle/>
                    <a:p>
                      <a:pPr algn="ctr"/>
                      <a:r>
                        <a:rPr lang="en-US" sz="1800" dirty="0"/>
                        <a:t>Criminal</a:t>
                      </a:r>
                      <a:r>
                        <a:rPr lang="en-US" sz="1800" baseline="0" dirty="0"/>
                        <a:t> Thinking (B)</a:t>
                      </a:r>
                      <a:endParaRPr lang="en-US" sz="1800" dirty="0"/>
                    </a:p>
                  </a:txBody>
                  <a:tcPr marT="45722" marB="45722"/>
                </a:tc>
                <a:tc>
                  <a:txBody>
                    <a:bodyPr/>
                    <a:lstStyle/>
                    <a:p>
                      <a:pPr algn="l"/>
                      <a:r>
                        <a:rPr lang="en-US" sz="1600" b="1" dirty="0"/>
                        <a:t>Intensive to Moderate daily restrictions and programming multiple times per week</a:t>
                      </a:r>
                    </a:p>
                  </a:txBody>
                  <a:tcPr marT="45722" marB="45722"/>
                </a:tc>
                <a:extLst>
                  <a:ext uri="{0D108BD9-81ED-4DB2-BD59-A6C34878D82A}">
                    <a16:rowId xmlns:a16="http://schemas.microsoft.com/office/drawing/2014/main" val="10002"/>
                  </a:ext>
                </a:extLst>
              </a:tr>
              <a:tr h="1058508">
                <a:tc>
                  <a:txBody>
                    <a:bodyPr/>
                    <a:lstStyle/>
                    <a:p>
                      <a:pPr algn="ctr"/>
                      <a:r>
                        <a:rPr lang="en-US" sz="1800" dirty="0"/>
                        <a:t>Self-Improvement &amp; Management (C)</a:t>
                      </a:r>
                    </a:p>
                  </a:txBody>
                  <a:tcPr marT="45722" marB="45722"/>
                </a:tc>
                <a:tc>
                  <a:txBody>
                    <a:bodyPr/>
                    <a:lstStyle/>
                    <a:p>
                      <a:pPr algn="l"/>
                      <a:r>
                        <a:rPr lang="en-US" sz="1600" b="1" dirty="0"/>
                        <a:t>Lower daily requirements and programming multiple times per</a:t>
                      </a:r>
                      <a:r>
                        <a:rPr lang="en-US" sz="1600" b="1" baseline="0" dirty="0"/>
                        <a:t> month</a:t>
                      </a:r>
                      <a:endParaRPr lang="en-US" sz="1600" b="1" dirty="0"/>
                    </a:p>
                  </a:txBody>
                  <a:tcPr marT="45722" marB="45722"/>
                </a:tc>
                <a:extLst>
                  <a:ext uri="{0D108BD9-81ED-4DB2-BD59-A6C34878D82A}">
                    <a16:rowId xmlns:a16="http://schemas.microsoft.com/office/drawing/2014/main" val="10003"/>
                  </a:ext>
                </a:extLst>
              </a:tr>
              <a:tr h="919935">
                <a:tc>
                  <a:txBody>
                    <a:bodyPr/>
                    <a:lstStyle/>
                    <a:p>
                      <a:pPr algn="ctr"/>
                      <a:r>
                        <a:rPr lang="en-US" sz="1800" dirty="0"/>
                        <a:t>Interpersonal</a:t>
                      </a:r>
                      <a:r>
                        <a:rPr lang="en-US" sz="1800" baseline="0" dirty="0"/>
                        <a:t> Skills (D)</a:t>
                      </a:r>
                      <a:endParaRPr lang="en-US" sz="1800" dirty="0"/>
                    </a:p>
                  </a:txBody>
                  <a:tcPr marT="45722" marB="45722"/>
                </a:tc>
                <a:tc>
                  <a:txBody>
                    <a:bodyPr/>
                    <a:lstStyle/>
                    <a:p>
                      <a:pPr algn="l"/>
                      <a:r>
                        <a:rPr lang="en-US" sz="1600" b="1" dirty="0"/>
                        <a:t>Weekly restrictions on behavior and monthly</a:t>
                      </a:r>
                      <a:r>
                        <a:rPr lang="en-US" sz="1600" b="1" baseline="0" dirty="0"/>
                        <a:t> programming</a:t>
                      </a:r>
                      <a:endParaRPr lang="en-US" sz="1600" b="1" dirty="0"/>
                    </a:p>
                  </a:txBody>
                  <a:tcPr marT="45722" marB="45722"/>
                </a:tc>
                <a:extLst>
                  <a:ext uri="{0D108BD9-81ED-4DB2-BD59-A6C34878D82A}">
                    <a16:rowId xmlns:a16="http://schemas.microsoft.com/office/drawing/2014/main" val="10004"/>
                  </a:ext>
                </a:extLst>
              </a:tr>
              <a:tr h="919935">
                <a:tc>
                  <a:txBody>
                    <a:bodyPr/>
                    <a:lstStyle/>
                    <a:p>
                      <a:pPr algn="ctr"/>
                      <a:r>
                        <a:rPr lang="en-US" sz="1800" dirty="0"/>
                        <a:t>Life Skills (E)</a:t>
                      </a:r>
                    </a:p>
                  </a:txBody>
                  <a:tcPr marT="45722" marB="45722"/>
                </a:tc>
                <a:tc>
                  <a:txBody>
                    <a:bodyPr/>
                    <a:lstStyle/>
                    <a:p>
                      <a:pPr algn="l"/>
                      <a:r>
                        <a:rPr lang="en-US" sz="1600" b="1" dirty="0"/>
                        <a:t>Monthly</a:t>
                      </a:r>
                      <a:r>
                        <a:rPr lang="en-US" sz="1600" b="1" baseline="0" dirty="0"/>
                        <a:t> restrictions on behavior and programming as needed</a:t>
                      </a:r>
                      <a:endParaRPr lang="en-US" sz="1600" b="1" dirty="0"/>
                    </a:p>
                  </a:txBody>
                  <a:tcPr marT="45722" marB="45722"/>
                </a:tc>
                <a:extLst>
                  <a:ext uri="{0D108BD9-81ED-4DB2-BD59-A6C34878D82A}">
                    <a16:rowId xmlns:a16="http://schemas.microsoft.com/office/drawing/2014/main" val="10005"/>
                  </a:ext>
                </a:extLst>
              </a:tr>
              <a:tr h="919935">
                <a:tc>
                  <a:txBody>
                    <a:bodyPr/>
                    <a:lstStyle/>
                    <a:p>
                      <a:pPr algn="ctr"/>
                      <a:r>
                        <a:rPr lang="en-US" sz="1800" dirty="0"/>
                        <a:t>Punishment Only (F)</a:t>
                      </a:r>
                    </a:p>
                  </a:txBody>
                  <a:tcPr marT="45722" marB="45722"/>
                </a:tc>
                <a:tc>
                  <a:txBody>
                    <a:bodyPr/>
                    <a:lstStyle/>
                    <a:p>
                      <a:pPr algn="l"/>
                      <a:r>
                        <a:rPr lang="en-US" sz="1600" b="1" dirty="0"/>
                        <a:t>Punishment</a:t>
                      </a:r>
                      <a:r>
                        <a:rPr lang="en-US" sz="1600" b="1" baseline="0" dirty="0"/>
                        <a:t> Only</a:t>
                      </a:r>
                      <a:endParaRPr lang="en-US" sz="1600" b="1" dirty="0"/>
                    </a:p>
                  </a:txBody>
                  <a:tcPr marT="45722" marB="45722"/>
                </a:tc>
                <a:extLst>
                  <a:ext uri="{0D108BD9-81ED-4DB2-BD59-A6C34878D82A}">
                    <a16:rowId xmlns:a16="http://schemas.microsoft.com/office/drawing/2014/main" val="10006"/>
                  </a:ext>
                </a:extLst>
              </a:tr>
            </a:tbl>
          </a:graphicData>
        </a:graphic>
      </p:graphicFrame>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0276" y="6209576"/>
            <a:ext cx="390525" cy="377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524000" y="914400"/>
            <a:ext cx="9144000" cy="106680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1524000" y="2895600"/>
            <a:ext cx="9144000" cy="99060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9313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AAE27-A3BB-FE43-94BC-9AB9BCBC7E1F}"/>
              </a:ext>
            </a:extLst>
          </p:cNvPr>
          <p:cNvSpPr>
            <a:spLocks noGrp="1"/>
          </p:cNvSpPr>
          <p:nvPr>
            <p:ph type="title"/>
          </p:nvPr>
        </p:nvSpPr>
        <p:spPr/>
        <p:txBody>
          <a:bodyPr/>
          <a:lstStyle/>
          <a:p>
            <a:r>
              <a:rPr lang="en-US" dirty="0">
                <a:latin typeface="Arial Rounded MT Bold" panose="020F0704030504030204" pitchFamily="34" charset="77"/>
              </a:rPr>
              <a:t>Examples are ….	</a:t>
            </a:r>
          </a:p>
        </p:txBody>
      </p:sp>
      <p:sp>
        <p:nvSpPr>
          <p:cNvPr id="3" name="Content Placeholder 2">
            <a:extLst>
              <a:ext uri="{FF2B5EF4-FFF2-40B4-BE49-F238E27FC236}">
                <a16:creationId xmlns:a16="http://schemas.microsoft.com/office/drawing/2014/main" id="{1805AF73-676F-FB45-B77E-6B4B03D6A1F8}"/>
              </a:ext>
            </a:extLst>
          </p:cNvPr>
          <p:cNvSpPr>
            <a:spLocks noGrp="1"/>
          </p:cNvSpPr>
          <p:nvPr>
            <p:ph idx="1"/>
          </p:nvPr>
        </p:nvSpPr>
        <p:spPr>
          <a:xfrm>
            <a:off x="660992" y="2157222"/>
            <a:ext cx="10890928" cy="3566160"/>
          </a:xfrm>
        </p:spPr>
        <p:txBody>
          <a:bodyPr/>
          <a:lstStyle/>
          <a:p>
            <a:pPr lvl="1">
              <a:buFont typeface="Wingdings" pitchFamily="2" charset="2"/>
              <a:buChar char="Ø"/>
            </a:pPr>
            <a:r>
              <a:rPr lang="en-US" dirty="0"/>
              <a:t>RNR Simulation Tool (</a:t>
            </a:r>
            <a:r>
              <a:rPr lang="en-US" dirty="0">
                <a:hlinkClick r:id="rId2"/>
              </a:rPr>
              <a:t>www.gmuace.org/tools</a:t>
            </a:r>
            <a:r>
              <a:rPr lang="en-US" dirty="0"/>
              <a:t>) for justice involvement</a:t>
            </a:r>
          </a:p>
        </p:txBody>
      </p:sp>
      <p:pic>
        <p:nvPicPr>
          <p:cNvPr id="5" name="Picture 4">
            <a:extLst>
              <a:ext uri="{FF2B5EF4-FFF2-40B4-BE49-F238E27FC236}">
                <a16:creationId xmlns:a16="http://schemas.microsoft.com/office/drawing/2014/main" id="{AC7A7674-4D73-8D4D-AB9F-FD19B221DA0A}"/>
              </a:ext>
            </a:extLst>
          </p:cNvPr>
          <p:cNvPicPr>
            <a:picLocks noChangeAspect="1"/>
          </p:cNvPicPr>
          <p:nvPr/>
        </p:nvPicPr>
        <p:blipFill>
          <a:blip r:embed="rId3"/>
          <a:stretch>
            <a:fillRect/>
          </a:stretch>
        </p:blipFill>
        <p:spPr>
          <a:xfrm>
            <a:off x="1708742" y="2633472"/>
            <a:ext cx="8380730" cy="3566160"/>
          </a:xfrm>
          <a:prstGeom prst="rect">
            <a:avLst/>
          </a:prstGeom>
        </p:spPr>
      </p:pic>
    </p:spTree>
    <p:extLst>
      <p:ext uri="{BB962C8B-B14F-4D97-AF65-F5344CB8AC3E}">
        <p14:creationId xmlns:p14="http://schemas.microsoft.com/office/powerpoint/2010/main" val="1405180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D4A8D-B254-E68E-F6A0-0DCF9F122E51}"/>
              </a:ext>
            </a:extLst>
          </p:cNvPr>
          <p:cNvSpPr>
            <a:spLocks noGrp="1"/>
          </p:cNvSpPr>
          <p:nvPr>
            <p:ph type="title"/>
          </p:nvPr>
        </p:nvSpPr>
        <p:spPr>
          <a:xfrm>
            <a:off x="640079" y="1106906"/>
            <a:ext cx="10890929" cy="1097280"/>
          </a:xfrm>
        </p:spPr>
        <p:txBody>
          <a:bodyPr/>
          <a:lstStyle/>
          <a:p>
            <a:r>
              <a:rPr lang="en-US" dirty="0"/>
              <a:t>In conclusion</a:t>
            </a:r>
          </a:p>
        </p:txBody>
      </p:sp>
      <p:sp>
        <p:nvSpPr>
          <p:cNvPr id="3" name="Content Placeholder 2">
            <a:extLst>
              <a:ext uri="{FF2B5EF4-FFF2-40B4-BE49-F238E27FC236}">
                <a16:creationId xmlns:a16="http://schemas.microsoft.com/office/drawing/2014/main" id="{D9F63858-EAA6-5F4B-AD5F-44356A82AB6E}"/>
              </a:ext>
            </a:extLst>
          </p:cNvPr>
          <p:cNvSpPr>
            <a:spLocks noGrp="1"/>
          </p:cNvSpPr>
          <p:nvPr>
            <p:ph idx="1"/>
          </p:nvPr>
        </p:nvSpPr>
        <p:spPr>
          <a:xfrm>
            <a:off x="660993" y="2031893"/>
            <a:ext cx="10890928" cy="3566160"/>
          </a:xfrm>
        </p:spPr>
        <p:txBody>
          <a:bodyPr/>
          <a:lstStyle/>
          <a:p>
            <a:r>
              <a:rPr lang="en-US" dirty="0"/>
              <a:t>Pragmatic Approach</a:t>
            </a:r>
          </a:p>
          <a:p>
            <a:pPr lvl="1"/>
            <a:r>
              <a:rPr lang="en-US" dirty="0"/>
              <a:t>Focus on Core Behaviors (SUD, MH, DV, Assaults, Personal Violence)</a:t>
            </a:r>
          </a:p>
          <a:p>
            <a:r>
              <a:rPr lang="en-US" dirty="0"/>
              <a:t>Use Positive Enforcements</a:t>
            </a:r>
          </a:p>
          <a:p>
            <a:r>
              <a:rPr lang="en-US" dirty="0"/>
              <a:t>Officer-Client Relationship</a:t>
            </a:r>
          </a:p>
          <a:p>
            <a:pPr marL="0" indent="0">
              <a:buNone/>
            </a:pPr>
            <a:endParaRPr lang="en-US" dirty="0"/>
          </a:p>
        </p:txBody>
      </p:sp>
    </p:spTree>
    <p:extLst>
      <p:ext uri="{BB962C8B-B14F-4D97-AF65-F5344CB8AC3E}">
        <p14:creationId xmlns:p14="http://schemas.microsoft.com/office/powerpoint/2010/main" val="2886895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357AD-9E72-7422-8F60-45CB1EAEBD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24D701-3F0D-6474-F88F-833ACE213CCB}"/>
              </a:ext>
            </a:extLst>
          </p:cNvPr>
          <p:cNvSpPr>
            <a:spLocks noGrp="1"/>
          </p:cNvSpPr>
          <p:nvPr>
            <p:ph type="title"/>
          </p:nvPr>
        </p:nvSpPr>
        <p:spPr/>
        <p:txBody>
          <a:bodyPr/>
          <a:lstStyle/>
          <a:p>
            <a:pPr algn="ctr"/>
            <a:r>
              <a:rPr lang="en-US" dirty="0"/>
              <a:t>Some Tools</a:t>
            </a:r>
          </a:p>
        </p:txBody>
      </p:sp>
      <p:sp>
        <p:nvSpPr>
          <p:cNvPr id="3" name="Content Placeholder 2">
            <a:extLst>
              <a:ext uri="{FF2B5EF4-FFF2-40B4-BE49-F238E27FC236}">
                <a16:creationId xmlns:a16="http://schemas.microsoft.com/office/drawing/2014/main" id="{5C731973-8A04-950E-58AC-26DDD938D862}"/>
              </a:ext>
            </a:extLst>
          </p:cNvPr>
          <p:cNvSpPr>
            <a:spLocks noGrp="1"/>
          </p:cNvSpPr>
          <p:nvPr>
            <p:ph idx="1"/>
          </p:nvPr>
        </p:nvSpPr>
        <p:spPr>
          <a:xfrm>
            <a:off x="231422" y="987553"/>
            <a:ext cx="11700746" cy="5513226"/>
          </a:xfrm>
        </p:spPr>
        <p:txBody>
          <a:bodyPr>
            <a:normAutofit/>
          </a:bodyPr>
          <a:lstStyle/>
          <a:p>
            <a:pPr marL="0" indent="0">
              <a:buNone/>
            </a:pPr>
            <a:r>
              <a:rPr lang="en-US" sz="2400" u="sng" dirty="0">
                <a:latin typeface="Tw Cen MT" panose="020B0602020104020603" pitchFamily="34" charset="77"/>
              </a:rPr>
              <a:t>https://</a:t>
            </a:r>
            <a:r>
              <a:rPr lang="en-US" sz="2400" u="sng" dirty="0" err="1">
                <a:latin typeface="Tw Cen MT" panose="020B0602020104020603" pitchFamily="34" charset="77"/>
              </a:rPr>
              <a:t>www.gmuace.org</a:t>
            </a:r>
            <a:r>
              <a:rPr lang="en-US" sz="2400" u="sng" dirty="0">
                <a:latin typeface="Tw Cen MT" panose="020B0602020104020603" pitchFamily="34" charset="77"/>
              </a:rPr>
              <a:t>/major-projects/</a:t>
            </a:r>
            <a:r>
              <a:rPr lang="en-US" sz="2400" u="sng" dirty="0" err="1">
                <a:latin typeface="Tw Cen MT" panose="020B0602020104020603" pitchFamily="34" charset="77"/>
              </a:rPr>
              <a:t>rnr</a:t>
            </a:r>
            <a:r>
              <a:rPr lang="en-US" sz="2400" u="sng" dirty="0">
                <a:latin typeface="Tw Cen MT" panose="020B0602020104020603" pitchFamily="34" charset="77"/>
              </a:rPr>
              <a:t>-simulation-tool/</a:t>
            </a:r>
          </a:p>
        </p:txBody>
      </p:sp>
      <p:pic>
        <p:nvPicPr>
          <p:cNvPr id="5" name="Picture 4" descr="A screenshot of a video game&#10;&#10;AI-generated content may be incorrect.">
            <a:extLst>
              <a:ext uri="{FF2B5EF4-FFF2-40B4-BE49-F238E27FC236}">
                <a16:creationId xmlns:a16="http://schemas.microsoft.com/office/drawing/2014/main" id="{B1C72388-506B-85FD-5F5C-B7F918109B9D}"/>
              </a:ext>
            </a:extLst>
          </p:cNvPr>
          <p:cNvPicPr>
            <a:picLocks noChangeAspect="1"/>
          </p:cNvPicPr>
          <p:nvPr/>
        </p:nvPicPr>
        <p:blipFill>
          <a:blip r:embed="rId2"/>
          <a:stretch>
            <a:fillRect/>
          </a:stretch>
        </p:blipFill>
        <p:spPr>
          <a:xfrm>
            <a:off x="259832" y="1522482"/>
            <a:ext cx="6819900" cy="2502242"/>
          </a:xfrm>
          <a:prstGeom prst="rect">
            <a:avLst/>
          </a:prstGeom>
        </p:spPr>
      </p:pic>
      <p:sp>
        <p:nvSpPr>
          <p:cNvPr id="7" name="TextBox 6">
            <a:extLst>
              <a:ext uri="{FF2B5EF4-FFF2-40B4-BE49-F238E27FC236}">
                <a16:creationId xmlns:a16="http://schemas.microsoft.com/office/drawing/2014/main" id="{F8ED1CD0-5E8B-EAD9-F84B-4F2A92D511FD}"/>
              </a:ext>
            </a:extLst>
          </p:cNvPr>
          <p:cNvSpPr txBox="1"/>
          <p:nvPr/>
        </p:nvSpPr>
        <p:spPr>
          <a:xfrm>
            <a:off x="-115175" y="4349578"/>
            <a:ext cx="7194907" cy="914546"/>
          </a:xfrm>
          <a:prstGeom prst="rect">
            <a:avLst/>
          </a:prstGeom>
          <a:noFill/>
        </p:spPr>
        <p:txBody>
          <a:bodyPr wrap="square">
            <a:spAutoFit/>
          </a:bodyPr>
          <a:lstStyle/>
          <a:p>
            <a:pPr marL="152396" algn="ctr" defTabSz="1219170">
              <a:lnSpc>
                <a:spcPct val="115000"/>
              </a:lnSpc>
              <a:buClr>
                <a:srgbClr val="FFFFFF"/>
              </a:buClr>
              <a:buSzPts val="1800"/>
              <a:defRPr/>
            </a:pPr>
            <a:r>
              <a:rPr lang="en-US" sz="2400" u="sng" kern="0" dirty="0">
                <a:solidFill>
                  <a:schemeClr val="accent6">
                    <a:lumMod val="75000"/>
                  </a:schemeClr>
                </a:solidFill>
                <a:latin typeface="Tw Cen MT" panose="020B0602020104020603" pitchFamily="34" charset="77"/>
                <a:ea typeface="Roboto"/>
                <a:cs typeface="Roboto"/>
                <a:sym typeface="Roboto"/>
              </a:rPr>
              <a:t>https://</a:t>
            </a:r>
            <a:r>
              <a:rPr lang="en-US" sz="2400" u="sng" kern="0" dirty="0" err="1">
                <a:solidFill>
                  <a:schemeClr val="accent6">
                    <a:lumMod val="75000"/>
                  </a:schemeClr>
                </a:solidFill>
                <a:latin typeface="Tw Cen MT" panose="020B0602020104020603" pitchFamily="34" charset="77"/>
                <a:ea typeface="Roboto"/>
                <a:cs typeface="Roboto"/>
                <a:sym typeface="Roboto"/>
              </a:rPr>
              <a:t>www.gmuace.org</a:t>
            </a:r>
            <a:r>
              <a:rPr lang="en-US" sz="2400" u="sng" kern="0" dirty="0">
                <a:solidFill>
                  <a:schemeClr val="accent6">
                    <a:lumMod val="75000"/>
                  </a:schemeClr>
                </a:solidFill>
                <a:latin typeface="Tw Cen MT" panose="020B0602020104020603" pitchFamily="34" charset="77"/>
                <a:ea typeface="Roboto"/>
                <a:cs typeface="Roboto"/>
                <a:sym typeface="Roboto"/>
              </a:rPr>
              <a:t>/appropriateness-statement-package</a:t>
            </a:r>
          </a:p>
        </p:txBody>
      </p:sp>
      <p:pic>
        <p:nvPicPr>
          <p:cNvPr id="9" name="Picture 8" descr="A person sitting in a chair&#10;&#10;AI-generated content may be incorrect.">
            <a:extLst>
              <a:ext uri="{FF2B5EF4-FFF2-40B4-BE49-F238E27FC236}">
                <a16:creationId xmlns:a16="http://schemas.microsoft.com/office/drawing/2014/main" id="{06B17CCE-19C9-BC85-C15F-89AFAA71D157}"/>
              </a:ext>
            </a:extLst>
          </p:cNvPr>
          <p:cNvPicPr>
            <a:picLocks noChangeAspect="1"/>
          </p:cNvPicPr>
          <p:nvPr/>
        </p:nvPicPr>
        <p:blipFill>
          <a:blip r:embed="rId3"/>
          <a:stretch>
            <a:fillRect/>
          </a:stretch>
        </p:blipFill>
        <p:spPr>
          <a:xfrm>
            <a:off x="367782" y="4954184"/>
            <a:ext cx="5728218" cy="1717510"/>
          </a:xfrm>
          <a:prstGeom prst="rect">
            <a:avLst/>
          </a:prstGeom>
        </p:spPr>
      </p:pic>
      <p:sp>
        <p:nvSpPr>
          <p:cNvPr id="4" name="TextBox 3">
            <a:extLst>
              <a:ext uri="{FF2B5EF4-FFF2-40B4-BE49-F238E27FC236}">
                <a16:creationId xmlns:a16="http://schemas.microsoft.com/office/drawing/2014/main" id="{2AAA552C-47F8-1834-AFB2-47DD2DBB938A}"/>
              </a:ext>
            </a:extLst>
          </p:cNvPr>
          <p:cNvSpPr txBox="1"/>
          <p:nvPr/>
        </p:nvSpPr>
        <p:spPr>
          <a:xfrm>
            <a:off x="7896616" y="2127272"/>
            <a:ext cx="4035552" cy="646331"/>
          </a:xfrm>
          <a:prstGeom prst="rect">
            <a:avLst/>
          </a:prstGeom>
          <a:noFill/>
        </p:spPr>
        <p:txBody>
          <a:bodyPr wrap="square" rtlCol="0">
            <a:spAutoFit/>
          </a:bodyPr>
          <a:lstStyle/>
          <a:p>
            <a:r>
              <a:rPr lang="en-US" dirty="0"/>
              <a:t>https://</a:t>
            </a:r>
            <a:r>
              <a:rPr lang="en-US" dirty="0" err="1"/>
              <a:t>www.jcoinctc.org</a:t>
            </a:r>
            <a:r>
              <a:rPr lang="en-US" dirty="0"/>
              <a:t>/courses/leap-learner-implementation-science/</a:t>
            </a:r>
          </a:p>
        </p:txBody>
      </p:sp>
      <p:pic>
        <p:nvPicPr>
          <p:cNvPr id="8" name="Picture 7" descr="A screenshot of a computer&#10;&#10;AI-generated content may be incorrect.">
            <a:extLst>
              <a:ext uri="{FF2B5EF4-FFF2-40B4-BE49-F238E27FC236}">
                <a16:creationId xmlns:a16="http://schemas.microsoft.com/office/drawing/2014/main" id="{B1031512-FEF4-827A-67F6-36B096DEA7B0}"/>
              </a:ext>
            </a:extLst>
          </p:cNvPr>
          <p:cNvPicPr>
            <a:picLocks noChangeAspect="1"/>
          </p:cNvPicPr>
          <p:nvPr/>
        </p:nvPicPr>
        <p:blipFill>
          <a:blip r:embed="rId4"/>
          <a:stretch>
            <a:fillRect/>
          </a:stretch>
        </p:blipFill>
        <p:spPr>
          <a:xfrm>
            <a:off x="7954411" y="2944519"/>
            <a:ext cx="4305300" cy="3340100"/>
          </a:xfrm>
          <a:prstGeom prst="rect">
            <a:avLst/>
          </a:prstGeom>
        </p:spPr>
      </p:pic>
    </p:spTree>
    <p:extLst>
      <p:ext uri="{BB962C8B-B14F-4D97-AF65-F5344CB8AC3E}">
        <p14:creationId xmlns:p14="http://schemas.microsoft.com/office/powerpoint/2010/main" val="156148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050"/>
          <p:cNvSpPr>
            <a:spLocks noGrp="1" noChangeArrowheads="1"/>
          </p:cNvSpPr>
          <p:nvPr>
            <p:ph type="title"/>
          </p:nvPr>
        </p:nvSpPr>
        <p:spPr>
          <a:xfrm>
            <a:off x="1524000" y="609600"/>
            <a:ext cx="8915400" cy="533400"/>
          </a:xfrm>
        </p:spPr>
        <p:txBody>
          <a:bodyPr>
            <a:normAutofit fontScale="90000"/>
          </a:bodyPr>
          <a:lstStyle/>
          <a:p>
            <a:pPr algn="ctr" eaLnBrk="1" hangingPunct="1">
              <a:defRPr/>
            </a:pPr>
            <a:r>
              <a:rPr lang="en-US" b="1" dirty="0">
                <a:solidFill>
                  <a:schemeClr val="tx2">
                    <a:lumMod val="90000"/>
                    <a:lumOff val="10000"/>
                  </a:schemeClr>
                </a:solidFill>
                <a:effectLst>
                  <a:outerShdw blurRad="38100" dist="38100" dir="2700000" algn="tl">
                    <a:srgbClr val="000000"/>
                  </a:outerShdw>
                </a:effectLst>
                <a:latin typeface="Arial" charset="0"/>
                <a:cs typeface="+mj-cs"/>
              </a:rPr>
              <a:t>What Defines</a:t>
            </a:r>
            <a:r>
              <a:rPr lang="en-US" dirty="0">
                <a:solidFill>
                  <a:schemeClr val="tx2">
                    <a:lumMod val="90000"/>
                    <a:lumOff val="10000"/>
                  </a:schemeClr>
                </a:solidFill>
                <a:effectLst>
                  <a:outerShdw blurRad="38100" dist="38100" dir="2700000" algn="tl">
                    <a:srgbClr val="000000"/>
                  </a:outerShdw>
                </a:effectLst>
                <a:latin typeface="Arial" charset="0"/>
              </a:rPr>
              <a:t> </a:t>
            </a:r>
            <a:r>
              <a:rPr lang="en-US" dirty="0">
                <a:solidFill>
                  <a:schemeClr val="tx2">
                    <a:lumMod val="90000"/>
                    <a:lumOff val="10000"/>
                  </a:schemeClr>
                </a:solidFill>
                <a:effectLst>
                  <a:outerShdw blurRad="38100" dist="38100" dir="2700000" algn="tl">
                    <a:srgbClr val="000000"/>
                  </a:outerShdw>
                </a:effectLst>
              </a:rPr>
              <a:t>Evidence</a:t>
            </a:r>
            <a:r>
              <a:rPr lang="en-US" b="1" dirty="0">
                <a:solidFill>
                  <a:schemeClr val="tx2">
                    <a:lumMod val="90000"/>
                    <a:lumOff val="10000"/>
                  </a:schemeClr>
                </a:solidFill>
                <a:effectLst>
                  <a:outerShdw blurRad="38100" dist="38100" dir="2700000" algn="tl">
                    <a:srgbClr val="000000"/>
                  </a:outerShdw>
                </a:effectLst>
                <a:latin typeface="Arial" charset="0"/>
                <a:cs typeface="+mj-cs"/>
              </a:rPr>
              <a:t>  in EBPs?</a:t>
            </a:r>
          </a:p>
        </p:txBody>
      </p:sp>
      <p:sp>
        <p:nvSpPr>
          <p:cNvPr id="3" name="Slide Number Placeholder 2"/>
          <p:cNvSpPr>
            <a:spLocks noGrp="1"/>
          </p:cNvSpPr>
          <p:nvPr>
            <p:ph type="sldNum" sz="quarter" idx="12"/>
          </p:nvPr>
        </p:nvSpPr>
        <p:spPr/>
        <p:txBody>
          <a:bodyPr/>
          <a:lstStyle/>
          <a:p>
            <a:fld id="{EDBD0719-8082-42C9-A1E2-2A98430DD74C}" type="slidenum">
              <a:rPr lang="en-US" smtClean="0"/>
              <a:t>3</a:t>
            </a:fld>
            <a:endParaRPr lang="en-US"/>
          </a:p>
        </p:txBody>
      </p:sp>
      <p:sp>
        <p:nvSpPr>
          <p:cNvPr id="249859" name="AutoShape 2051"/>
          <p:cNvSpPr>
            <a:spLocks noChangeArrowheads="1"/>
          </p:cNvSpPr>
          <p:nvPr/>
        </p:nvSpPr>
        <p:spPr bwMode="auto">
          <a:xfrm>
            <a:off x="1752600" y="1793875"/>
            <a:ext cx="5943600" cy="43434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2400">
              <a:latin typeface="Times New Roman" charset="0"/>
            </a:endParaRPr>
          </a:p>
        </p:txBody>
      </p:sp>
      <p:sp>
        <p:nvSpPr>
          <p:cNvPr id="249860" name="Text Box 2052"/>
          <p:cNvSpPr txBox="1">
            <a:spLocks noChangeArrowheads="1"/>
          </p:cNvSpPr>
          <p:nvPr/>
        </p:nvSpPr>
        <p:spPr bwMode="auto">
          <a:xfrm>
            <a:off x="2605088" y="1793875"/>
            <a:ext cx="4267200" cy="4356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3200" b="1" dirty="0">
                <a:solidFill>
                  <a:schemeClr val="bg1"/>
                </a:solidFill>
              </a:rPr>
              <a:t>Practice</a:t>
            </a:r>
            <a:r>
              <a:rPr lang="en-US" sz="2800" b="1" dirty="0">
                <a:solidFill>
                  <a:schemeClr val="bg1"/>
                </a:solidFill>
                <a:latin typeface="Times New Roman" charset="0"/>
              </a:rPr>
              <a:t> </a:t>
            </a:r>
          </a:p>
          <a:p>
            <a:pPr algn="ctr">
              <a:defRPr/>
            </a:pPr>
            <a:endParaRPr lang="en-US" sz="2400" dirty="0">
              <a:latin typeface="Times New Roman" charset="0"/>
            </a:endParaRPr>
          </a:p>
          <a:p>
            <a:pPr algn="ctr">
              <a:defRPr/>
            </a:pPr>
            <a:r>
              <a:rPr lang="en-US" dirty="0"/>
              <a:t>   </a:t>
            </a:r>
            <a:r>
              <a:rPr lang="en-US" dirty="0">
                <a:solidFill>
                  <a:schemeClr val="bg1"/>
                </a:solidFill>
              </a:rPr>
              <a:t>Knowledge</a:t>
            </a:r>
            <a:r>
              <a:rPr lang="en-US" sz="2400" dirty="0">
                <a:solidFill>
                  <a:schemeClr val="bg1"/>
                </a:solidFill>
                <a:latin typeface="Times New Roman" charset="0"/>
              </a:rPr>
              <a:t> </a:t>
            </a:r>
            <a:r>
              <a:rPr lang="en-US" sz="2400" dirty="0">
                <a:latin typeface="Times New Roman" charset="0"/>
              </a:rPr>
              <a:t>      </a:t>
            </a:r>
            <a:r>
              <a:rPr lang="en-US" dirty="0">
                <a:solidFill>
                  <a:schemeClr val="bg1"/>
                </a:solidFill>
              </a:rPr>
              <a:t>Development</a:t>
            </a:r>
          </a:p>
          <a:p>
            <a:pPr algn="ctr">
              <a:defRPr/>
            </a:pPr>
            <a:endParaRPr lang="en-US" dirty="0"/>
          </a:p>
          <a:p>
            <a:pPr algn="ctr">
              <a:defRPr/>
            </a:pPr>
            <a:endParaRPr lang="en-US" sz="2400" dirty="0">
              <a:latin typeface="Times New Roman" charset="0"/>
            </a:endParaRPr>
          </a:p>
          <a:p>
            <a:pPr algn="ctr">
              <a:defRPr/>
            </a:pPr>
            <a:r>
              <a:rPr lang="en-US" sz="2400" dirty="0">
                <a:latin typeface="Times New Roman" charset="0"/>
              </a:rPr>
              <a:t>  </a:t>
            </a:r>
            <a:r>
              <a:rPr lang="en-US" sz="2400" dirty="0">
                <a:solidFill>
                  <a:schemeClr val="bg1"/>
                </a:solidFill>
                <a:latin typeface="Times New Roman" charset="0"/>
              </a:rPr>
              <a:t>Evidence</a:t>
            </a:r>
            <a:r>
              <a:rPr lang="en-US" sz="2400" dirty="0">
                <a:latin typeface="Times New Roman" charset="0"/>
              </a:rPr>
              <a:t>       </a:t>
            </a:r>
            <a:r>
              <a:rPr lang="en-US" sz="2400" dirty="0">
                <a:solidFill>
                  <a:schemeClr val="bg1"/>
                </a:solidFill>
                <a:latin typeface="Times New Roman" charset="0"/>
              </a:rPr>
              <a:t>Informed </a:t>
            </a:r>
          </a:p>
          <a:p>
            <a:pPr>
              <a:defRPr/>
            </a:pPr>
            <a:r>
              <a:rPr lang="en-US" sz="2400" dirty="0">
                <a:latin typeface="Times New Roman" charset="0"/>
              </a:rPr>
              <a:t>             </a:t>
            </a:r>
            <a:r>
              <a:rPr lang="en-US" dirty="0">
                <a:solidFill>
                  <a:schemeClr val="bg1"/>
                </a:solidFill>
              </a:rPr>
              <a:t>Best</a:t>
            </a:r>
            <a:r>
              <a:rPr lang="en-US" sz="2400" dirty="0">
                <a:solidFill>
                  <a:schemeClr val="bg1"/>
                </a:solidFill>
                <a:latin typeface="Times New Roman" charset="0"/>
              </a:rPr>
              <a:t> </a:t>
            </a:r>
            <a:r>
              <a:rPr lang="en-US" sz="2400" dirty="0">
                <a:latin typeface="Times New Roman" charset="0"/>
              </a:rPr>
              <a:t>           </a:t>
            </a:r>
            <a:r>
              <a:rPr lang="en-US" dirty="0">
                <a:solidFill>
                  <a:schemeClr val="bg1"/>
                </a:solidFill>
              </a:rPr>
              <a:t>Practices</a:t>
            </a:r>
          </a:p>
          <a:p>
            <a:pPr algn="ctr">
              <a:defRPr/>
            </a:pPr>
            <a:endParaRPr lang="en-US" dirty="0"/>
          </a:p>
          <a:p>
            <a:pPr algn="ctr">
              <a:defRPr/>
            </a:pPr>
            <a:endParaRPr lang="en-US" sz="2400" dirty="0">
              <a:latin typeface="Times New Roman" charset="0"/>
            </a:endParaRPr>
          </a:p>
          <a:p>
            <a:pPr>
              <a:defRPr/>
            </a:pPr>
            <a:r>
              <a:rPr lang="en-US" sz="3600" dirty="0"/>
              <a:t>             </a:t>
            </a:r>
            <a:r>
              <a:rPr lang="en-US" sz="3600" dirty="0">
                <a:solidFill>
                  <a:schemeClr val="bg1"/>
                </a:solidFill>
              </a:rPr>
              <a:t>EBP</a:t>
            </a:r>
          </a:p>
          <a:p>
            <a:pPr>
              <a:defRPr/>
            </a:pPr>
            <a:endParaRPr lang="en-US" sz="2800" dirty="0">
              <a:latin typeface="Times New Roman" charset="0"/>
            </a:endParaRPr>
          </a:p>
        </p:txBody>
      </p:sp>
      <p:sp>
        <p:nvSpPr>
          <p:cNvPr id="249861" name="Text Box 2053"/>
          <p:cNvSpPr txBox="1">
            <a:spLocks noChangeArrowheads="1"/>
          </p:cNvSpPr>
          <p:nvPr/>
        </p:nvSpPr>
        <p:spPr bwMode="auto">
          <a:xfrm>
            <a:off x="7620000" y="1793876"/>
            <a:ext cx="2819400" cy="47151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sz="2400" dirty="0"/>
              <a:t>No Research</a:t>
            </a:r>
          </a:p>
          <a:p>
            <a:pPr>
              <a:spcBef>
                <a:spcPct val="50000"/>
              </a:spcBef>
              <a:defRPr/>
            </a:pPr>
            <a:r>
              <a:rPr lang="en-US" sz="2400" dirty="0"/>
              <a:t>Post Hoc Test</a:t>
            </a:r>
          </a:p>
          <a:p>
            <a:pPr>
              <a:lnSpc>
                <a:spcPct val="80000"/>
              </a:lnSpc>
              <a:spcBef>
                <a:spcPct val="50000"/>
              </a:spcBef>
              <a:defRPr/>
            </a:pPr>
            <a:r>
              <a:rPr lang="en-US" sz="2400" dirty="0"/>
              <a:t>Quasi-Experimental Designs </a:t>
            </a:r>
          </a:p>
          <a:p>
            <a:pPr>
              <a:lnSpc>
                <a:spcPct val="80000"/>
              </a:lnSpc>
              <a:spcBef>
                <a:spcPct val="50000"/>
              </a:spcBef>
              <a:defRPr/>
            </a:pPr>
            <a:r>
              <a:rPr lang="en-US" sz="2400" dirty="0"/>
              <a:t>Randomized Trial</a:t>
            </a:r>
          </a:p>
          <a:p>
            <a:pPr>
              <a:lnSpc>
                <a:spcPct val="80000"/>
              </a:lnSpc>
              <a:spcBef>
                <a:spcPct val="50000"/>
              </a:spcBef>
              <a:defRPr/>
            </a:pPr>
            <a:r>
              <a:rPr lang="en-US" sz="2800" b="1" dirty="0">
                <a:solidFill>
                  <a:srgbClr val="008000"/>
                </a:solidFill>
              </a:rPr>
              <a:t>Randomized Trials (2+) Systematic Reviews</a:t>
            </a:r>
          </a:p>
          <a:p>
            <a:pPr>
              <a:spcBef>
                <a:spcPct val="50000"/>
              </a:spcBef>
              <a:defRPr/>
            </a:pPr>
            <a:endParaRPr lang="en-US" sz="2400" b="1" dirty="0">
              <a:solidFill>
                <a:srgbClr val="008000"/>
              </a:solidFill>
              <a:latin typeface="Times New Roman" charset="0"/>
            </a:endParaRPr>
          </a:p>
        </p:txBody>
      </p:sp>
      <p:sp>
        <p:nvSpPr>
          <p:cNvPr id="249862" name="AutoShape 2054"/>
          <p:cNvSpPr>
            <a:spLocks noChangeArrowheads="1"/>
          </p:cNvSpPr>
          <p:nvPr/>
        </p:nvSpPr>
        <p:spPr bwMode="auto">
          <a:xfrm>
            <a:off x="4495801" y="2362200"/>
            <a:ext cx="485775" cy="2743200"/>
          </a:xfrm>
          <a:prstGeom prst="downArrow">
            <a:avLst>
              <a:gd name="adj1" fmla="val 50000"/>
              <a:gd name="adj2" fmla="val 141176"/>
            </a:avLst>
          </a:prstGeom>
          <a:solidFill>
            <a:srgbClr val="00CCFF"/>
          </a:solidFill>
          <a:ln>
            <a:noFill/>
          </a:ln>
          <a:effectLst/>
          <a:extLst>
            <a:ext uri="{91240B29-F687-4f45-9708-019B960494DF}">
              <a14:hiddenLine xmlns:a14="http://schemas.microsoft.com/office/drawing/2010/main" xmlns="" w="9525">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49865" name="AutoShape 2057"/>
          <p:cNvSpPr>
            <a:spLocks noChangeArrowheads="1"/>
          </p:cNvSpPr>
          <p:nvPr/>
        </p:nvSpPr>
        <p:spPr bwMode="auto">
          <a:xfrm>
            <a:off x="5334000" y="5257801"/>
            <a:ext cx="2286000" cy="228600"/>
          </a:xfrm>
          <a:prstGeom prst="rightArrow">
            <a:avLst>
              <a:gd name="adj1" fmla="val 50000"/>
              <a:gd name="adj2" fmla="val 193939"/>
            </a:avLst>
          </a:prstGeom>
          <a:solidFill>
            <a:schemeClr val="hlink"/>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6569" y="6398488"/>
            <a:ext cx="390525" cy="377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873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668D6-A3A9-C2C9-3617-D80FCE07AED4}"/>
              </a:ext>
            </a:extLst>
          </p:cNvPr>
          <p:cNvSpPr>
            <a:spLocks noGrp="1"/>
          </p:cNvSpPr>
          <p:nvPr>
            <p:ph type="title"/>
          </p:nvPr>
        </p:nvSpPr>
        <p:spPr>
          <a:xfrm>
            <a:off x="640079" y="1106906"/>
            <a:ext cx="10890929" cy="1097280"/>
          </a:xfrm>
        </p:spPr>
        <p:txBody>
          <a:bodyPr/>
          <a:lstStyle/>
          <a:p>
            <a:r>
              <a:rPr lang="en-US" dirty="0"/>
              <a:t>What works in corrections?</a:t>
            </a:r>
          </a:p>
        </p:txBody>
      </p:sp>
      <p:sp>
        <p:nvSpPr>
          <p:cNvPr id="3" name="Content Placeholder 2">
            <a:extLst>
              <a:ext uri="{FF2B5EF4-FFF2-40B4-BE49-F238E27FC236}">
                <a16:creationId xmlns:a16="http://schemas.microsoft.com/office/drawing/2014/main" id="{AC0B0CF0-5AB5-69A7-4A6B-39ECB4651675}"/>
              </a:ext>
            </a:extLst>
          </p:cNvPr>
          <p:cNvSpPr>
            <a:spLocks noGrp="1"/>
          </p:cNvSpPr>
          <p:nvPr>
            <p:ph idx="1"/>
          </p:nvPr>
        </p:nvSpPr>
        <p:spPr>
          <a:xfrm>
            <a:off x="640080" y="1997242"/>
            <a:ext cx="10729762" cy="4202390"/>
          </a:xfrm>
        </p:spPr>
        <p:txBody>
          <a:bodyPr>
            <a:normAutofit lnSpcReduction="10000"/>
          </a:bodyPr>
          <a:lstStyle/>
          <a:p>
            <a:r>
              <a:rPr lang="en-US" b="1" dirty="0"/>
              <a:t>RISK_NEED_RESPONSIVITY=Core Correctional Practices</a:t>
            </a:r>
          </a:p>
          <a:p>
            <a:r>
              <a:rPr lang="en-US" b="1" dirty="0">
                <a:solidFill>
                  <a:schemeClr val="tx2">
                    <a:lumMod val="75000"/>
                    <a:lumOff val="25000"/>
                  </a:schemeClr>
                </a:solidFill>
              </a:rPr>
              <a:t>5 Key Components</a:t>
            </a:r>
          </a:p>
          <a:p>
            <a:pPr marL="800100" marR="0" lvl="1" indent="-342900" algn="just">
              <a:lnSpc>
                <a:spcPct val="100000"/>
              </a:lnSpc>
              <a:spcBef>
                <a:spcPts val="0"/>
              </a:spcBef>
              <a:buFont typeface="+mj-lt"/>
              <a:buAutoNum type="arabicPeriod"/>
            </a:pPr>
            <a:r>
              <a:rPr lang="en-US" sz="180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Standardized screening tool ensures that similar information is being used to make decisions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800100" marR="0" lvl="1" indent="-342900" algn="just">
              <a:lnSpc>
                <a:spcPct val="100000"/>
              </a:lnSpc>
              <a:spcBef>
                <a:spcPts val="0"/>
              </a:spcBef>
              <a:buFont typeface="+mj-lt"/>
              <a:buAutoNum type="arabicPeriod"/>
            </a:pPr>
            <a:r>
              <a:rPr lang="en-US" sz="180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Match client-level needs to appropriate services </a:t>
            </a:r>
          </a:p>
          <a:p>
            <a:pPr marL="1037844" lvl="2" indent="-342900" algn="just">
              <a:lnSpc>
                <a:spcPct val="100000"/>
              </a:lnSpc>
              <a:spcBef>
                <a:spcPts val="0"/>
              </a:spcBef>
            </a:pPr>
            <a:r>
              <a:rPr lang="en-US" kern="100" dirty="0">
                <a:solidFill>
                  <a:srgbClr val="000000"/>
                </a:solidFill>
                <a:latin typeface="Times New Roman" panose="02020603050405020304" pitchFamily="18" charset="0"/>
                <a:ea typeface="Aptos" panose="020B0004020202020204" pitchFamily="34" charset="0"/>
                <a:cs typeface="Times New Roman" panose="02020603050405020304" pitchFamily="18" charset="0"/>
              </a:rPr>
              <a:t>Address risk of future involvement</a:t>
            </a:r>
          </a:p>
          <a:p>
            <a:pPr marL="1037844" lvl="2" indent="-342900" algn="just">
              <a:lnSpc>
                <a:spcPct val="100000"/>
              </a:lnSpc>
              <a:spcBef>
                <a:spcPts val="0"/>
              </a:spcBef>
            </a:pPr>
            <a:r>
              <a:rPr lang="en-US"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Address </a:t>
            </a:r>
            <a:r>
              <a:rPr lang="en-US" kern="100" dirty="0">
                <a:solidFill>
                  <a:srgbClr val="000000"/>
                </a:solidFill>
                <a:latin typeface="Times New Roman" panose="02020603050405020304" pitchFamily="18" charset="0"/>
                <a:ea typeface="Aptos" panose="020B0004020202020204" pitchFamily="34" charset="0"/>
                <a:cs typeface="Times New Roman" panose="02020603050405020304" pitchFamily="18" charset="0"/>
              </a:rPr>
              <a:t>criminogenic needs of criminal activity, criminal values, criminal history, substance use, family destabilization, employment/literacy, and leisure activities </a:t>
            </a:r>
          </a:p>
          <a:p>
            <a:pPr marL="1037844" lvl="2" indent="-342900" algn="just">
              <a:lnSpc>
                <a:spcPct val="100000"/>
              </a:lnSpc>
              <a:spcBef>
                <a:spcPts val="0"/>
              </a:spcBef>
            </a:pPr>
            <a:r>
              <a:rPr lang="en-US"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Address </a:t>
            </a:r>
            <a:r>
              <a:rPr lang="en-US" kern="100" dirty="0">
                <a:solidFill>
                  <a:srgbClr val="000000"/>
                </a:solidFill>
                <a:latin typeface="Times New Roman" panose="02020603050405020304" pitchFamily="18" charset="0"/>
                <a:ea typeface="Aptos" panose="020B0004020202020204" pitchFamily="34" charset="0"/>
                <a:cs typeface="Times New Roman" panose="02020603050405020304" pitchFamily="18" charset="0"/>
              </a:rPr>
              <a:t>stabilization issues of </a:t>
            </a:r>
            <a:r>
              <a:rPr lang="en-US"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f housing, transportation</a:t>
            </a:r>
            <a:endParaRPr lang="en-US" kern="100" dirty="0">
              <a:effectLst/>
              <a:latin typeface="Aptos" panose="020B0004020202020204" pitchFamily="34" charset="0"/>
              <a:ea typeface="Aptos" panose="020B0004020202020204" pitchFamily="34" charset="0"/>
              <a:cs typeface="Times New Roman" panose="02020603050405020304" pitchFamily="18" charset="0"/>
            </a:endParaRPr>
          </a:p>
          <a:p>
            <a:pPr marL="800100" marR="0" lvl="1" indent="-342900" algn="just">
              <a:lnSpc>
                <a:spcPct val="100000"/>
              </a:lnSpc>
              <a:spcBef>
                <a:spcPts val="0"/>
              </a:spcBef>
              <a:buFont typeface="+mj-lt"/>
              <a:buAutoNum type="arabicPeriod"/>
            </a:pPr>
            <a:r>
              <a:rPr lang="en-US" sz="180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Engage in evidence-based programming</a:t>
            </a:r>
          </a:p>
          <a:p>
            <a:pPr marL="1037844" lvl="2" indent="-342900" algn="just">
              <a:lnSpc>
                <a:spcPct val="100000"/>
              </a:lnSpc>
              <a:spcBef>
                <a:spcPts val="0"/>
              </a:spcBef>
            </a:pPr>
            <a:r>
              <a:rPr lang="en-US"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Group work helps clients learn from each other</a:t>
            </a:r>
          </a:p>
          <a:p>
            <a:pPr marL="1037844" lvl="2" indent="-342900" algn="just">
              <a:lnSpc>
                <a:spcPct val="100000"/>
              </a:lnSpc>
              <a:spcBef>
                <a:spcPts val="0"/>
              </a:spcBef>
            </a:pPr>
            <a:r>
              <a:rPr lang="en-US"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Sufficient timeframe to help clients change (6+ months)</a:t>
            </a:r>
            <a:endParaRPr lang="en-US" kern="100" dirty="0">
              <a:effectLst/>
              <a:latin typeface="Aptos" panose="020B0004020202020204" pitchFamily="34" charset="0"/>
              <a:ea typeface="Aptos" panose="020B0004020202020204" pitchFamily="34" charset="0"/>
              <a:cs typeface="Times New Roman" panose="02020603050405020304" pitchFamily="18" charset="0"/>
            </a:endParaRPr>
          </a:p>
          <a:p>
            <a:pPr marL="800100" marR="0" lvl="1" indent="-342900" algn="just">
              <a:lnSpc>
                <a:spcPct val="100000"/>
              </a:lnSpc>
              <a:spcBef>
                <a:spcPts val="0"/>
              </a:spcBef>
              <a:buFont typeface="+mj-lt"/>
              <a:buAutoNum type="arabicPeriod"/>
            </a:pPr>
            <a:r>
              <a:rPr lang="en-US" sz="180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Incentive engagement in treatment/services to improve compliance and positive outcomes</a:t>
            </a:r>
          </a:p>
          <a:p>
            <a:pPr marL="1037844" lvl="2" indent="-342900" algn="just">
              <a:lnSpc>
                <a:spcPct val="100000"/>
              </a:lnSpc>
              <a:spcBef>
                <a:spcPts val="0"/>
              </a:spcBef>
            </a:pPr>
            <a:r>
              <a:rPr lang="en-US" kern="100" dirty="0">
                <a:effectLst/>
                <a:latin typeface="Aptos" panose="020B0004020202020204" pitchFamily="34" charset="0"/>
                <a:ea typeface="Aptos" panose="020B0004020202020204" pitchFamily="34" charset="0"/>
                <a:cs typeface="Times New Roman" panose="02020603050405020304" pitchFamily="18" charset="0"/>
              </a:rPr>
              <a:t>Change behavior by </a:t>
            </a:r>
            <a:r>
              <a:rPr lang="en-US" kern="100" dirty="0">
                <a:latin typeface="Aptos" panose="020B0004020202020204" pitchFamily="34" charset="0"/>
                <a:ea typeface="Aptos" panose="020B0004020202020204" pitchFamily="34" charset="0"/>
                <a:cs typeface="Times New Roman" panose="02020603050405020304" pitchFamily="18" charset="0"/>
              </a:rPr>
              <a:t>incentivizing </a:t>
            </a:r>
            <a:r>
              <a:rPr lang="en-US" kern="100" dirty="0">
                <a:effectLst/>
                <a:latin typeface="Aptos" panose="020B0004020202020204" pitchFamily="34" charset="0"/>
                <a:ea typeface="Aptos" panose="020B0004020202020204" pitchFamily="34" charset="0"/>
                <a:cs typeface="Times New Roman" panose="02020603050405020304" pitchFamily="18" charset="0"/>
              </a:rPr>
              <a:t>individuals to change</a:t>
            </a:r>
          </a:p>
          <a:p>
            <a:pPr marL="1037844" lvl="2" indent="-342900" algn="just">
              <a:lnSpc>
                <a:spcPct val="100000"/>
              </a:lnSpc>
              <a:spcBef>
                <a:spcPts val="0"/>
              </a:spcBef>
            </a:pPr>
            <a:r>
              <a:rPr lang="en-US" kern="100" dirty="0">
                <a:effectLst/>
                <a:latin typeface="Aptos" panose="020B0004020202020204" pitchFamily="34" charset="0"/>
                <a:ea typeface="Aptos" panose="020B0004020202020204" pitchFamily="34" charset="0"/>
                <a:cs typeface="Times New Roman" panose="02020603050405020304" pitchFamily="18" charset="0"/>
              </a:rPr>
              <a:t>Minimize use of sanctions since they increase defiance</a:t>
            </a:r>
          </a:p>
          <a:p>
            <a:pPr marL="800100" marR="0" lvl="1" indent="-342900" algn="just">
              <a:lnSpc>
                <a:spcPct val="100000"/>
              </a:lnSpc>
              <a:spcBef>
                <a:spcPts val="0"/>
              </a:spcBef>
              <a:spcAft>
                <a:spcPts val="800"/>
              </a:spcAft>
              <a:buFont typeface="+mj-lt"/>
              <a:buAutoNum type="arabicPeriod"/>
            </a:pPr>
            <a:r>
              <a:rPr lang="en-US" sz="180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Build a relationship between officer and client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817368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2209800" y="152399"/>
            <a:ext cx="8229600" cy="1066800"/>
          </a:xfrm>
        </p:spPr>
        <p:txBody>
          <a:bodyPr>
            <a:noAutofit/>
          </a:bodyPr>
          <a:lstStyle/>
          <a:p>
            <a:pPr eaLnBrk="1" hangingPunct="1"/>
            <a:r>
              <a:rPr lang="en-US" sz="3600" dirty="0">
                <a:cs typeface="Arial" panose="020B0604020202020204" pitchFamily="34" charset="0"/>
              </a:rPr>
              <a:t>Evidenced Based Practices Lead to Better Positive Outcomes</a:t>
            </a:r>
          </a:p>
        </p:txBody>
      </p:sp>
      <p:sp>
        <p:nvSpPr>
          <p:cNvPr id="27652" name="Rectangle 3"/>
          <p:cNvSpPr>
            <a:spLocks noGrp="1" noChangeArrowheads="1"/>
          </p:cNvSpPr>
          <p:nvPr>
            <p:ph sz="half" idx="1"/>
          </p:nvPr>
        </p:nvSpPr>
        <p:spPr>
          <a:xfrm>
            <a:off x="1828800" y="1752601"/>
            <a:ext cx="4267200" cy="5022787"/>
          </a:xfrm>
        </p:spPr>
        <p:txBody>
          <a:bodyPr>
            <a:normAutofit fontScale="85000" lnSpcReduction="20000"/>
          </a:bodyPr>
          <a:lstStyle/>
          <a:p>
            <a:pPr eaLnBrk="1" hangingPunct="1">
              <a:lnSpc>
                <a:spcPct val="90000"/>
              </a:lnSpc>
            </a:pPr>
            <a:r>
              <a:rPr lang="en-US" sz="1800" b="1" dirty="0">
                <a:solidFill>
                  <a:srgbClr val="FF0000"/>
                </a:solidFill>
                <a:cs typeface="Arial" panose="020B0604020202020204" pitchFamily="34" charset="0"/>
              </a:rPr>
              <a:t>Education (Psycho-Social)</a:t>
            </a:r>
          </a:p>
          <a:p>
            <a:pPr eaLnBrk="1" hangingPunct="1">
              <a:lnSpc>
                <a:spcPct val="90000"/>
              </a:lnSpc>
            </a:pPr>
            <a:r>
              <a:rPr lang="en-US" sz="1800" b="1" dirty="0">
                <a:solidFill>
                  <a:srgbClr val="FF0000"/>
                </a:solidFill>
                <a:cs typeface="Arial" panose="020B0604020202020204" pitchFamily="34" charset="0"/>
              </a:rPr>
              <a:t>Non-Directive Counseling </a:t>
            </a:r>
          </a:p>
          <a:p>
            <a:pPr eaLnBrk="1" hangingPunct="1">
              <a:lnSpc>
                <a:spcPct val="90000"/>
              </a:lnSpc>
            </a:pPr>
            <a:r>
              <a:rPr lang="en-US" sz="1800" b="1" dirty="0">
                <a:solidFill>
                  <a:srgbClr val="FF0000"/>
                </a:solidFill>
                <a:cs typeface="Arial" panose="020B0604020202020204" pitchFamily="34" charset="0"/>
              </a:rPr>
              <a:t>Directive Counseling</a:t>
            </a:r>
          </a:p>
          <a:p>
            <a:pPr eaLnBrk="1" hangingPunct="1">
              <a:lnSpc>
                <a:spcPct val="90000"/>
              </a:lnSpc>
            </a:pPr>
            <a:endParaRPr lang="en-US" sz="1800" b="1" dirty="0">
              <a:solidFill>
                <a:srgbClr val="FF0000"/>
              </a:solidFill>
              <a:cs typeface="Arial" panose="020B0604020202020204" pitchFamily="34" charset="0"/>
            </a:endParaRPr>
          </a:p>
          <a:p>
            <a:pPr marL="109728" indent="0">
              <a:lnSpc>
                <a:spcPct val="90000"/>
              </a:lnSpc>
              <a:buNone/>
            </a:pPr>
            <a:endParaRPr lang="en-US" sz="1800" b="1" dirty="0">
              <a:solidFill>
                <a:srgbClr val="FF0000"/>
              </a:solidFill>
              <a:cs typeface="Arial" panose="020B0604020202020204" pitchFamily="34" charset="0"/>
            </a:endParaRPr>
          </a:p>
          <a:p>
            <a:pPr eaLnBrk="1" hangingPunct="1">
              <a:lnSpc>
                <a:spcPct val="90000"/>
              </a:lnSpc>
            </a:pPr>
            <a:r>
              <a:rPr lang="en-US" sz="2100" b="1" dirty="0">
                <a:solidFill>
                  <a:schemeClr val="accent4">
                    <a:lumMod val="75000"/>
                  </a:schemeClr>
                </a:solidFill>
                <a:cs typeface="Arial" panose="020B0604020202020204" pitchFamily="34" charset="0"/>
              </a:rPr>
              <a:t>Motivational Interviewing</a:t>
            </a:r>
          </a:p>
          <a:p>
            <a:pPr eaLnBrk="1" hangingPunct="1">
              <a:lnSpc>
                <a:spcPct val="90000"/>
              </a:lnSpc>
            </a:pPr>
            <a:r>
              <a:rPr lang="en-US" sz="2100" b="1" dirty="0">
                <a:solidFill>
                  <a:schemeClr val="accent4">
                    <a:lumMod val="75000"/>
                  </a:schemeClr>
                </a:solidFill>
                <a:cs typeface="Arial" panose="020B0604020202020204" pitchFamily="34" charset="0"/>
              </a:rPr>
              <a:t>Moral Reasoning</a:t>
            </a:r>
          </a:p>
          <a:p>
            <a:pPr eaLnBrk="1" hangingPunct="1">
              <a:lnSpc>
                <a:spcPct val="90000"/>
              </a:lnSpc>
            </a:pPr>
            <a:r>
              <a:rPr lang="en-US" sz="2100" b="1" dirty="0">
                <a:solidFill>
                  <a:schemeClr val="accent4">
                    <a:lumMod val="75000"/>
                  </a:schemeClr>
                </a:solidFill>
                <a:cs typeface="Arial" panose="020B0604020202020204" pitchFamily="34" charset="0"/>
              </a:rPr>
              <a:t>Emotional Skills</a:t>
            </a:r>
          </a:p>
          <a:p>
            <a:pPr eaLnBrk="1" hangingPunct="1">
              <a:lnSpc>
                <a:spcPct val="90000"/>
              </a:lnSpc>
            </a:pPr>
            <a:r>
              <a:rPr lang="en-US" sz="2100" b="1" dirty="0">
                <a:solidFill>
                  <a:schemeClr val="accent4">
                    <a:lumMod val="75000"/>
                  </a:schemeClr>
                </a:solidFill>
                <a:cs typeface="Arial" panose="020B0604020202020204" pitchFamily="34" charset="0"/>
              </a:rPr>
              <a:t>12 Step with Curriculum </a:t>
            </a:r>
          </a:p>
          <a:p>
            <a:pPr eaLnBrk="1" hangingPunct="1">
              <a:lnSpc>
                <a:spcPct val="90000"/>
              </a:lnSpc>
            </a:pPr>
            <a:endParaRPr lang="en-US" sz="2100" b="1" dirty="0">
              <a:solidFill>
                <a:schemeClr val="accent4">
                  <a:lumMod val="75000"/>
                </a:schemeClr>
              </a:solidFill>
              <a:cs typeface="Arial" panose="020B0604020202020204" pitchFamily="34" charset="0"/>
            </a:endParaRPr>
          </a:p>
          <a:p>
            <a:pPr eaLnBrk="1" hangingPunct="1">
              <a:lnSpc>
                <a:spcPct val="90000"/>
              </a:lnSpc>
            </a:pPr>
            <a:r>
              <a:rPr lang="en-US" sz="2600" b="1" dirty="0">
                <a:solidFill>
                  <a:srgbClr val="008000"/>
                </a:solidFill>
                <a:cs typeface="Arial" panose="020B0604020202020204" pitchFamily="34" charset="0"/>
              </a:rPr>
              <a:t>Cognitive Processing</a:t>
            </a:r>
          </a:p>
          <a:p>
            <a:pPr eaLnBrk="1" hangingPunct="1">
              <a:lnSpc>
                <a:spcPct val="90000"/>
              </a:lnSpc>
            </a:pPr>
            <a:r>
              <a:rPr lang="en-US" sz="2600" b="1" dirty="0">
                <a:solidFill>
                  <a:srgbClr val="008000"/>
                </a:solidFill>
                <a:cs typeface="Arial" panose="020B0604020202020204" pitchFamily="34" charset="0"/>
              </a:rPr>
              <a:t>Cognitive Behavioral (Social Skills, Behavioral Management, etc.)</a:t>
            </a:r>
          </a:p>
          <a:p>
            <a:pPr eaLnBrk="1" hangingPunct="1">
              <a:lnSpc>
                <a:spcPct val="90000"/>
              </a:lnSpc>
            </a:pPr>
            <a:r>
              <a:rPr lang="en-US" sz="2600" b="1" dirty="0">
                <a:solidFill>
                  <a:srgbClr val="008000"/>
                </a:solidFill>
                <a:cs typeface="Arial" panose="020B0604020202020204" pitchFamily="34" charset="0"/>
              </a:rPr>
              <a:t>Therapeutic Communities</a:t>
            </a:r>
          </a:p>
          <a:p>
            <a:pPr eaLnBrk="1" hangingPunct="1">
              <a:lnSpc>
                <a:spcPct val="90000"/>
              </a:lnSpc>
            </a:pPr>
            <a:r>
              <a:rPr lang="en-US" sz="2600" b="1" dirty="0">
                <a:solidFill>
                  <a:srgbClr val="008000"/>
                </a:solidFill>
                <a:cs typeface="Arial" panose="020B0604020202020204" pitchFamily="34" charset="0"/>
              </a:rPr>
              <a:t>Medically Assisted Treatments</a:t>
            </a:r>
          </a:p>
        </p:txBody>
      </p:sp>
      <p:sp>
        <p:nvSpPr>
          <p:cNvPr id="3" name="Content Placeholder 2"/>
          <p:cNvSpPr>
            <a:spLocks noGrp="1"/>
          </p:cNvSpPr>
          <p:nvPr>
            <p:ph sz="half" idx="2"/>
          </p:nvPr>
        </p:nvSpPr>
        <p:spPr>
          <a:xfrm>
            <a:off x="5943600" y="1600201"/>
            <a:ext cx="4648200" cy="4946587"/>
          </a:xfrm>
        </p:spPr>
        <p:txBody>
          <a:bodyPr>
            <a:normAutofit fontScale="85000" lnSpcReduction="20000"/>
          </a:bodyPr>
          <a:lstStyle/>
          <a:p>
            <a:pPr>
              <a:lnSpc>
                <a:spcPct val="90000"/>
              </a:lnSpc>
            </a:pPr>
            <a:r>
              <a:rPr lang="en-US" sz="1800" b="1" dirty="0">
                <a:solidFill>
                  <a:srgbClr val="FF0000"/>
                </a:solidFill>
                <a:cs typeface="Arial" panose="020B0604020202020204" pitchFamily="34" charset="0"/>
              </a:rPr>
              <a:t>Intensive Supervision</a:t>
            </a:r>
          </a:p>
          <a:p>
            <a:pPr>
              <a:lnSpc>
                <a:spcPct val="90000"/>
              </a:lnSpc>
            </a:pPr>
            <a:r>
              <a:rPr lang="en-US" sz="1800" b="1" dirty="0">
                <a:solidFill>
                  <a:srgbClr val="FF0000"/>
                </a:solidFill>
                <a:cs typeface="Arial" panose="020B0604020202020204" pitchFamily="34" charset="0"/>
              </a:rPr>
              <a:t>Boot Camp</a:t>
            </a:r>
          </a:p>
          <a:p>
            <a:pPr>
              <a:lnSpc>
                <a:spcPct val="90000"/>
              </a:lnSpc>
            </a:pPr>
            <a:r>
              <a:rPr lang="en-US" sz="1800" b="1" dirty="0">
                <a:solidFill>
                  <a:srgbClr val="FF0000"/>
                </a:solidFill>
                <a:cs typeface="Arial" panose="020B0604020202020204" pitchFamily="34" charset="0"/>
              </a:rPr>
              <a:t>Case Management</a:t>
            </a:r>
          </a:p>
          <a:p>
            <a:pPr>
              <a:lnSpc>
                <a:spcPct val="90000"/>
              </a:lnSpc>
            </a:pPr>
            <a:r>
              <a:rPr lang="en-US" sz="1800" b="1" dirty="0">
                <a:solidFill>
                  <a:srgbClr val="FF0000"/>
                </a:solidFill>
                <a:cs typeface="Arial" panose="020B0604020202020204" pitchFamily="34" charset="0"/>
              </a:rPr>
              <a:t>Incarceration</a:t>
            </a:r>
          </a:p>
          <a:p>
            <a:pPr>
              <a:lnSpc>
                <a:spcPct val="90000"/>
              </a:lnSpc>
            </a:pPr>
            <a:endParaRPr lang="en-US" sz="1800" b="1" dirty="0">
              <a:solidFill>
                <a:srgbClr val="FF0000"/>
              </a:solidFill>
              <a:cs typeface="Arial" panose="020B0604020202020204" pitchFamily="34" charset="0"/>
            </a:endParaRPr>
          </a:p>
          <a:p>
            <a:pPr>
              <a:lnSpc>
                <a:spcPct val="90000"/>
              </a:lnSpc>
            </a:pPr>
            <a:r>
              <a:rPr lang="en-US" b="1" dirty="0">
                <a:solidFill>
                  <a:schemeClr val="accent4">
                    <a:lumMod val="75000"/>
                  </a:schemeClr>
                </a:solidFill>
                <a:cs typeface="Arial" panose="020B0604020202020204" pitchFamily="34" charset="0"/>
              </a:rPr>
              <a:t>Diversion to TX with 12 Month Residential</a:t>
            </a:r>
          </a:p>
          <a:p>
            <a:pPr>
              <a:lnSpc>
                <a:spcPct val="90000"/>
              </a:lnSpc>
            </a:pPr>
            <a:r>
              <a:rPr lang="en-US" b="1" dirty="0">
                <a:solidFill>
                  <a:schemeClr val="accent4">
                    <a:lumMod val="75000"/>
                  </a:schemeClr>
                </a:solidFill>
                <a:cs typeface="Arial" panose="020B0604020202020204" pitchFamily="34" charset="0"/>
              </a:rPr>
              <a:t>Tx with Sanctions</a:t>
            </a:r>
          </a:p>
          <a:p>
            <a:pPr>
              <a:lnSpc>
                <a:spcPct val="90000"/>
              </a:lnSpc>
            </a:pPr>
            <a:endParaRPr lang="en-US" b="1" dirty="0">
              <a:solidFill>
                <a:schemeClr val="accent4">
                  <a:lumMod val="75000"/>
                </a:schemeClr>
              </a:solidFill>
              <a:cs typeface="Arial" panose="020B0604020202020204" pitchFamily="34" charset="0"/>
            </a:endParaRPr>
          </a:p>
          <a:p>
            <a:pPr>
              <a:lnSpc>
                <a:spcPct val="90000"/>
              </a:lnSpc>
            </a:pPr>
            <a:endParaRPr lang="en-US" b="1" dirty="0">
              <a:solidFill>
                <a:schemeClr val="accent4">
                  <a:lumMod val="75000"/>
                </a:schemeClr>
              </a:solidFill>
              <a:cs typeface="Arial" panose="020B0604020202020204" pitchFamily="34" charset="0"/>
            </a:endParaRPr>
          </a:p>
          <a:p>
            <a:pPr>
              <a:lnSpc>
                <a:spcPct val="90000"/>
              </a:lnSpc>
            </a:pPr>
            <a:endParaRPr lang="en-US" b="1" dirty="0">
              <a:solidFill>
                <a:schemeClr val="accent4">
                  <a:lumMod val="75000"/>
                </a:schemeClr>
              </a:solidFill>
              <a:cs typeface="Arial" panose="020B0604020202020204" pitchFamily="34" charset="0"/>
            </a:endParaRPr>
          </a:p>
          <a:p>
            <a:pPr>
              <a:lnSpc>
                <a:spcPct val="90000"/>
              </a:lnSpc>
            </a:pPr>
            <a:r>
              <a:rPr lang="en-US" sz="3000" b="1" dirty="0">
                <a:solidFill>
                  <a:srgbClr val="008000"/>
                </a:solidFill>
                <a:cs typeface="Arial" panose="020B0604020202020204" pitchFamily="34" charset="0"/>
              </a:rPr>
              <a:t>Drug Courts</a:t>
            </a:r>
          </a:p>
          <a:p>
            <a:pPr>
              <a:lnSpc>
                <a:spcPct val="90000"/>
              </a:lnSpc>
            </a:pPr>
            <a:r>
              <a:rPr lang="en-US" sz="3000" b="1" dirty="0">
                <a:solidFill>
                  <a:srgbClr val="008000"/>
                </a:solidFill>
                <a:cs typeface="Arial" panose="020B0604020202020204" pitchFamily="34" charset="0"/>
              </a:rPr>
              <a:t>RNR Supervision</a:t>
            </a:r>
          </a:p>
          <a:p>
            <a:pPr>
              <a:lnSpc>
                <a:spcPct val="90000"/>
              </a:lnSpc>
            </a:pPr>
            <a:r>
              <a:rPr lang="en-US" sz="3000" b="1" dirty="0">
                <a:solidFill>
                  <a:srgbClr val="008000"/>
                </a:solidFill>
                <a:cs typeface="Arial" panose="020B0604020202020204" pitchFamily="34" charset="0"/>
              </a:rPr>
              <a:t>In-Prison </a:t>
            </a:r>
            <a:r>
              <a:rPr lang="en-US" sz="3000" b="1" dirty="0" err="1">
                <a:solidFill>
                  <a:srgbClr val="008000"/>
                </a:solidFill>
                <a:cs typeface="Arial" panose="020B0604020202020204" pitchFamily="34" charset="0"/>
              </a:rPr>
              <a:t>Tx</a:t>
            </a:r>
            <a:r>
              <a:rPr lang="en-US" sz="3000" b="1" dirty="0">
                <a:solidFill>
                  <a:srgbClr val="008000"/>
                </a:solidFill>
                <a:cs typeface="Arial" panose="020B0604020202020204" pitchFamily="34" charset="0"/>
              </a:rPr>
              <a:t> (TC) with Aftercare</a:t>
            </a:r>
          </a:p>
          <a:p>
            <a:pPr>
              <a:lnSpc>
                <a:spcPct val="90000"/>
              </a:lnSpc>
            </a:pPr>
            <a:r>
              <a:rPr lang="en-US" sz="3000" b="1" dirty="0">
                <a:solidFill>
                  <a:srgbClr val="008000"/>
                </a:solidFill>
                <a:cs typeface="Arial" panose="020B0604020202020204" pitchFamily="34" charset="0"/>
              </a:rPr>
              <a:t>Contingency Management</a:t>
            </a:r>
            <a:endParaRPr lang="en-US" sz="3000" dirty="0">
              <a:solidFill>
                <a:srgbClr val="008000"/>
              </a:solidFill>
              <a:cs typeface="Arial" panose="020B0604020202020204" pitchFamily="34" charset="0"/>
            </a:endParaRPr>
          </a:p>
        </p:txBody>
      </p:sp>
      <p:sp>
        <p:nvSpPr>
          <p:cNvPr id="4" name="Slide Number Placeholder 3"/>
          <p:cNvSpPr>
            <a:spLocks noGrp="1"/>
          </p:cNvSpPr>
          <p:nvPr>
            <p:ph type="sldNum" sz="quarter" idx="12"/>
          </p:nvPr>
        </p:nvSpPr>
        <p:spPr/>
        <p:txBody>
          <a:bodyPr/>
          <a:lstStyle/>
          <a:p>
            <a:fld id="{937D9781-8D2A-42BD-8740-102EB94759FB}" type="slidenum">
              <a:rPr lang="en-US" smtClean="0"/>
              <a:pPr/>
              <a:t>5</a:t>
            </a:fld>
            <a:endParaRPr lang="en-US"/>
          </a:p>
        </p:txBody>
      </p:sp>
      <p:pic>
        <p:nvPicPr>
          <p:cNvPr id="27656" name="Picture 8" descr="bd10627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07652" y="1219200"/>
            <a:ext cx="1731748" cy="12954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5626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8229600" cy="1066800"/>
          </a:xfrm>
        </p:spPr>
        <p:txBody>
          <a:bodyPr/>
          <a:lstStyle/>
          <a:p>
            <a:r>
              <a:rPr lang="en-US" b="1" dirty="0">
                <a:solidFill>
                  <a:schemeClr val="bg2">
                    <a:lumMod val="25000"/>
                  </a:schemeClr>
                </a:solidFill>
              </a:rPr>
              <a:t>Impact of Approaches</a:t>
            </a:r>
          </a:p>
        </p:txBody>
      </p:sp>
      <p:sp>
        <p:nvSpPr>
          <p:cNvPr id="3" name="Content Placeholder 2"/>
          <p:cNvSpPr>
            <a:spLocks noGrp="1"/>
          </p:cNvSpPr>
          <p:nvPr>
            <p:ph idx="1"/>
          </p:nvPr>
        </p:nvSpPr>
        <p:spPr>
          <a:xfrm>
            <a:off x="1981200" y="1676400"/>
            <a:ext cx="8229600" cy="1143000"/>
          </a:xfrm>
        </p:spPr>
        <p:txBody>
          <a:bodyPr/>
          <a:lstStyle/>
          <a:p>
            <a:r>
              <a:rPr lang="en-US" b="1" dirty="0"/>
              <a:t>Number Needed to Treat (NNT) to prevent one person that recidivates</a:t>
            </a:r>
          </a:p>
        </p:txBody>
      </p:sp>
      <p:sp>
        <p:nvSpPr>
          <p:cNvPr id="4" name="Slide Number Placeholder 3"/>
          <p:cNvSpPr>
            <a:spLocks noGrp="1"/>
          </p:cNvSpPr>
          <p:nvPr>
            <p:ph type="sldNum" sz="quarter" idx="12"/>
          </p:nvPr>
        </p:nvSpPr>
        <p:spPr/>
        <p:txBody>
          <a:bodyPr/>
          <a:lstStyle/>
          <a:p>
            <a:fld id="{D0C13398-1864-4A54-B4D9-DF56FBB70188}" type="slidenum">
              <a:rPr lang="en-US" smtClean="0"/>
              <a:t>6</a:t>
            </a:fld>
            <a:endParaRPr lang="en-US"/>
          </a:p>
        </p:txBody>
      </p:sp>
      <p:sp>
        <p:nvSpPr>
          <p:cNvPr id="9" name="TextBox 8"/>
          <p:cNvSpPr txBox="1"/>
          <p:nvPr/>
        </p:nvSpPr>
        <p:spPr>
          <a:xfrm>
            <a:off x="1828800" y="2667001"/>
            <a:ext cx="2667000" cy="646331"/>
          </a:xfrm>
          <a:prstGeom prst="rect">
            <a:avLst/>
          </a:prstGeom>
          <a:noFill/>
        </p:spPr>
        <p:txBody>
          <a:bodyPr wrap="square" rtlCol="0">
            <a:spAutoFit/>
          </a:bodyPr>
          <a:lstStyle/>
          <a:p>
            <a:pPr algn="ctr"/>
            <a:r>
              <a:rPr lang="en-US" b="1" dirty="0"/>
              <a:t>Incarceration &amp; Controls</a:t>
            </a:r>
          </a:p>
        </p:txBody>
      </p:sp>
      <p:sp>
        <p:nvSpPr>
          <p:cNvPr id="10" name="TextBox 9"/>
          <p:cNvSpPr txBox="1"/>
          <p:nvPr/>
        </p:nvSpPr>
        <p:spPr>
          <a:xfrm>
            <a:off x="4343400" y="2590801"/>
            <a:ext cx="3429000" cy="646331"/>
          </a:xfrm>
          <a:prstGeom prst="rect">
            <a:avLst/>
          </a:prstGeom>
          <a:noFill/>
        </p:spPr>
        <p:txBody>
          <a:bodyPr wrap="square" rtlCol="0">
            <a:spAutoFit/>
          </a:bodyPr>
          <a:lstStyle/>
          <a:p>
            <a:pPr algn="ctr"/>
            <a:r>
              <a:rPr lang="en-US" b="1" dirty="0"/>
              <a:t>Evidence-Based Treatment Program</a:t>
            </a:r>
          </a:p>
        </p:txBody>
      </p:sp>
      <p:sp>
        <p:nvSpPr>
          <p:cNvPr id="11" name="TextBox 10"/>
          <p:cNvSpPr txBox="1"/>
          <p:nvPr/>
        </p:nvSpPr>
        <p:spPr>
          <a:xfrm>
            <a:off x="7772400" y="2667001"/>
            <a:ext cx="2667000" cy="646331"/>
          </a:xfrm>
          <a:prstGeom prst="rect">
            <a:avLst/>
          </a:prstGeom>
          <a:noFill/>
        </p:spPr>
        <p:txBody>
          <a:bodyPr wrap="square" rtlCol="0">
            <a:spAutoFit/>
          </a:bodyPr>
          <a:lstStyle/>
          <a:p>
            <a:pPr algn="ctr"/>
            <a:r>
              <a:rPr lang="en-US" b="1" dirty="0"/>
              <a:t>Risk-Need Profile—EBP for TX and CJ</a:t>
            </a:r>
          </a:p>
        </p:txBody>
      </p:sp>
      <p:sp>
        <p:nvSpPr>
          <p:cNvPr id="12" name="TextBox 11"/>
          <p:cNvSpPr txBox="1"/>
          <p:nvPr/>
        </p:nvSpPr>
        <p:spPr>
          <a:xfrm>
            <a:off x="4495800" y="6096000"/>
            <a:ext cx="4876800" cy="523220"/>
          </a:xfrm>
          <a:prstGeom prst="rect">
            <a:avLst/>
          </a:prstGeom>
          <a:noFill/>
        </p:spPr>
        <p:txBody>
          <a:bodyPr wrap="square" rtlCol="0">
            <a:spAutoFit/>
          </a:bodyPr>
          <a:lstStyle/>
          <a:p>
            <a:pPr algn="r"/>
            <a:r>
              <a:rPr lang="en-US" sz="1400" dirty="0"/>
              <a:t>Source: Caudy, Tang, Ainsworth, Lerch, &amp; Taxman, 2012; Cook &amp; Sackett, 1995; Heller, Edwards, &amp; </a:t>
            </a:r>
            <a:r>
              <a:rPr lang="en-US" sz="1400" dirty="0" err="1"/>
              <a:t>McElduff</a:t>
            </a:r>
            <a:r>
              <a:rPr lang="en-US" sz="1400" dirty="0"/>
              <a:t>, 2003  </a:t>
            </a: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0276" y="6209576"/>
            <a:ext cx="390525" cy="377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400" y="3352798"/>
            <a:ext cx="2133600" cy="2856777"/>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1890" y="3352797"/>
            <a:ext cx="2171700" cy="1524000"/>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1000" y="3352797"/>
            <a:ext cx="2209800" cy="1295400"/>
          </a:xfrm>
          <a:prstGeom prst="rect">
            <a:avLst/>
          </a:prstGeom>
        </p:spPr>
      </p:pic>
    </p:spTree>
    <p:extLst>
      <p:ext uri="{BB962C8B-B14F-4D97-AF65-F5344CB8AC3E}">
        <p14:creationId xmlns:p14="http://schemas.microsoft.com/office/powerpoint/2010/main" val="2242262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E7787-9FFE-D7BD-FDA9-CCB10AF1FCBB}"/>
              </a:ext>
            </a:extLst>
          </p:cNvPr>
          <p:cNvSpPr>
            <a:spLocks noGrp="1"/>
          </p:cNvSpPr>
          <p:nvPr>
            <p:ph type="title"/>
          </p:nvPr>
        </p:nvSpPr>
        <p:spPr/>
        <p:txBody>
          <a:bodyPr/>
          <a:lstStyle/>
          <a:p>
            <a:r>
              <a:rPr lang="en-US" dirty="0"/>
              <a:t>If you had to prioritize, what should you do?</a:t>
            </a:r>
          </a:p>
        </p:txBody>
      </p:sp>
      <p:sp>
        <p:nvSpPr>
          <p:cNvPr id="3" name="Content Placeholder 2">
            <a:extLst>
              <a:ext uri="{FF2B5EF4-FFF2-40B4-BE49-F238E27FC236}">
                <a16:creationId xmlns:a16="http://schemas.microsoft.com/office/drawing/2014/main" id="{9A284B65-EBE1-516F-51FA-03560A7101F0}"/>
              </a:ext>
            </a:extLst>
          </p:cNvPr>
          <p:cNvSpPr>
            <a:spLocks noGrp="1"/>
          </p:cNvSpPr>
          <p:nvPr>
            <p:ph idx="1"/>
          </p:nvPr>
        </p:nvSpPr>
        <p:spPr>
          <a:xfrm>
            <a:off x="640079" y="2165684"/>
            <a:ext cx="10911841" cy="4033948"/>
          </a:xfrm>
        </p:spPr>
        <p:txBody>
          <a:bodyPr>
            <a:noAutofit/>
          </a:bodyPr>
          <a:lstStyle/>
          <a:p>
            <a:r>
              <a:rPr lang="en-US" dirty="0"/>
              <a:t>Build relationships</a:t>
            </a:r>
          </a:p>
          <a:p>
            <a:pPr lvl="1"/>
            <a:r>
              <a:rPr lang="en-US" sz="2000" dirty="0"/>
              <a:t>Focus on trust</a:t>
            </a:r>
          </a:p>
          <a:p>
            <a:pPr lvl="1"/>
            <a:r>
              <a:rPr lang="en-US" sz="2000" dirty="0"/>
              <a:t>Build caring</a:t>
            </a:r>
          </a:p>
          <a:p>
            <a:pPr lvl="1"/>
            <a:r>
              <a:rPr lang="en-US" sz="2000" dirty="0"/>
              <a:t>Emphasize fairness </a:t>
            </a:r>
          </a:p>
          <a:p>
            <a:r>
              <a:rPr lang="en-US" dirty="0"/>
              <a:t>Incentive behavior</a:t>
            </a:r>
          </a:p>
          <a:p>
            <a:pPr lvl="1"/>
            <a:r>
              <a:rPr lang="en-US" sz="2000" dirty="0"/>
              <a:t>Reward compliance</a:t>
            </a:r>
          </a:p>
          <a:p>
            <a:pPr lvl="1"/>
            <a:r>
              <a:rPr lang="en-US" sz="2000" dirty="0"/>
              <a:t>Acknowledge small steps of progress such as attend treatment, attend sessions, maintain work, maintain housing</a:t>
            </a:r>
          </a:p>
          <a:p>
            <a:r>
              <a:rPr lang="en-US" dirty="0"/>
              <a:t>Focus on matching needs (all types) to appropriate programs</a:t>
            </a:r>
          </a:p>
          <a:p>
            <a:pPr lvl="1"/>
            <a:r>
              <a:rPr lang="en-US" sz="2000" dirty="0"/>
              <a:t>Emphasis programs/services that address the major criminogenic and stabilization needs</a:t>
            </a:r>
          </a:p>
        </p:txBody>
      </p:sp>
    </p:spTree>
    <p:extLst>
      <p:ext uri="{BB962C8B-B14F-4D97-AF65-F5344CB8AC3E}">
        <p14:creationId xmlns:p14="http://schemas.microsoft.com/office/powerpoint/2010/main" val="594564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2104B-A8B3-1282-5E75-0F2CA420702A}"/>
              </a:ext>
            </a:extLst>
          </p:cNvPr>
          <p:cNvSpPr>
            <a:spLocks noGrp="1"/>
          </p:cNvSpPr>
          <p:nvPr>
            <p:ph type="title"/>
          </p:nvPr>
        </p:nvSpPr>
        <p:spPr/>
        <p:txBody>
          <a:bodyPr>
            <a:normAutofit fontScale="90000"/>
          </a:bodyPr>
          <a:lstStyle/>
          <a:p>
            <a:r>
              <a:rPr lang="en-US" dirty="0"/>
              <a:t>If you don’t have one of the EBPS, you have options…</a:t>
            </a:r>
          </a:p>
        </p:txBody>
      </p:sp>
      <p:sp>
        <p:nvSpPr>
          <p:cNvPr id="3" name="Content Placeholder 2">
            <a:extLst>
              <a:ext uri="{FF2B5EF4-FFF2-40B4-BE49-F238E27FC236}">
                <a16:creationId xmlns:a16="http://schemas.microsoft.com/office/drawing/2014/main" id="{D93C7C46-934D-389F-476A-C0A147F140BF}"/>
              </a:ext>
            </a:extLst>
          </p:cNvPr>
          <p:cNvSpPr>
            <a:spLocks noGrp="1"/>
          </p:cNvSpPr>
          <p:nvPr>
            <p:ph idx="1"/>
          </p:nvPr>
        </p:nvSpPr>
        <p:spPr/>
        <p:txBody>
          <a:bodyPr>
            <a:normAutofit fontScale="92500" lnSpcReduction="20000"/>
          </a:bodyPr>
          <a:lstStyle/>
          <a:p>
            <a:r>
              <a:rPr lang="en-US" dirty="0"/>
              <a:t>Standardized screening tool then you should</a:t>
            </a:r>
          </a:p>
          <a:p>
            <a:pPr lvl="1">
              <a:spcBef>
                <a:spcPts val="0"/>
              </a:spcBef>
            </a:pPr>
            <a:r>
              <a:rPr lang="en-US" dirty="0"/>
              <a:t>Emphasize the nature of criminal behavior such as sexual offending, illicit drug use, personal violence</a:t>
            </a:r>
          </a:p>
          <a:p>
            <a:pPr lvl="1">
              <a:spcBef>
                <a:spcPts val="0"/>
              </a:spcBef>
            </a:pPr>
            <a:r>
              <a:rPr lang="en-US" dirty="0"/>
              <a:t>Prioritize individuals that have had more than 3 interactions with the legal system</a:t>
            </a:r>
          </a:p>
          <a:p>
            <a:pPr lvl="1">
              <a:spcBef>
                <a:spcPts val="0"/>
              </a:spcBef>
            </a:pPr>
            <a:r>
              <a:rPr lang="en-US" dirty="0"/>
              <a:t>Focus on substance use behaviors, mental illness, housing instability since these are destabilizing</a:t>
            </a:r>
          </a:p>
          <a:p>
            <a:r>
              <a:rPr lang="en-US" dirty="0"/>
              <a:t>Wide range of treatment or cognitive behavior treatment</a:t>
            </a:r>
          </a:p>
          <a:p>
            <a:pPr lvl="1">
              <a:spcBef>
                <a:spcPts val="0"/>
              </a:spcBef>
            </a:pPr>
            <a:r>
              <a:rPr lang="en-US" dirty="0"/>
              <a:t>Emphasize problem solving skills</a:t>
            </a:r>
          </a:p>
          <a:p>
            <a:pPr lvl="1">
              <a:spcBef>
                <a:spcPts val="0"/>
              </a:spcBef>
            </a:pPr>
            <a:r>
              <a:rPr lang="en-US" dirty="0"/>
              <a:t>Focus on treatments the client desires—prioritize based on individual choice</a:t>
            </a:r>
          </a:p>
          <a:p>
            <a:r>
              <a:rPr lang="en-US" dirty="0"/>
              <a:t>Incentives, then you can use officer given rewards</a:t>
            </a:r>
          </a:p>
          <a:p>
            <a:pPr lvl="1">
              <a:spcBef>
                <a:spcPts val="0"/>
              </a:spcBef>
            </a:pPr>
            <a:r>
              <a:rPr lang="en-US" dirty="0"/>
              <a:t>Certificates of completion</a:t>
            </a:r>
          </a:p>
          <a:p>
            <a:pPr lvl="1">
              <a:spcBef>
                <a:spcPts val="0"/>
              </a:spcBef>
            </a:pPr>
            <a:r>
              <a:rPr lang="en-US" dirty="0"/>
              <a:t>Letters of praise</a:t>
            </a:r>
          </a:p>
          <a:p>
            <a:pPr lvl="1">
              <a:spcBef>
                <a:spcPts val="0"/>
              </a:spcBef>
            </a:pPr>
            <a:r>
              <a:rPr lang="en-US" dirty="0"/>
              <a:t>Reduce supervision contacts</a:t>
            </a:r>
          </a:p>
          <a:p>
            <a:pPr lvl="1">
              <a:spcBef>
                <a:spcPts val="0"/>
              </a:spcBef>
            </a:pPr>
            <a:r>
              <a:rPr lang="en-US" dirty="0"/>
              <a:t>Reduce other conditions</a:t>
            </a:r>
          </a:p>
          <a:p>
            <a:pPr lvl="1"/>
            <a:endParaRPr lang="en-US" dirty="0"/>
          </a:p>
        </p:txBody>
      </p:sp>
    </p:spTree>
    <p:extLst>
      <p:ext uri="{BB962C8B-B14F-4D97-AF65-F5344CB8AC3E}">
        <p14:creationId xmlns:p14="http://schemas.microsoft.com/office/powerpoint/2010/main" val="2808420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1460D-3847-18F5-E303-A0BE65FDF7BD}"/>
              </a:ext>
            </a:extLst>
          </p:cNvPr>
          <p:cNvSpPr>
            <a:spLocks noGrp="1"/>
          </p:cNvSpPr>
          <p:nvPr>
            <p:ph type="title"/>
          </p:nvPr>
        </p:nvSpPr>
        <p:spPr/>
        <p:txBody>
          <a:bodyPr/>
          <a:lstStyle/>
          <a:p>
            <a:r>
              <a:rPr lang="en-US" dirty="0"/>
              <a:t>Tools to Advance the use of RNR</a:t>
            </a:r>
          </a:p>
        </p:txBody>
      </p:sp>
      <p:sp>
        <p:nvSpPr>
          <p:cNvPr id="3" name="Content Placeholder 2">
            <a:extLst>
              <a:ext uri="{FF2B5EF4-FFF2-40B4-BE49-F238E27FC236}">
                <a16:creationId xmlns:a16="http://schemas.microsoft.com/office/drawing/2014/main" id="{B42134B0-D7FA-DD69-7E04-163B50E419DB}"/>
              </a:ext>
            </a:extLst>
          </p:cNvPr>
          <p:cNvSpPr>
            <a:spLocks noGrp="1"/>
          </p:cNvSpPr>
          <p:nvPr>
            <p:ph idx="1"/>
          </p:nvPr>
        </p:nvSpPr>
        <p:spPr/>
        <p:txBody>
          <a:bodyPr/>
          <a:lstStyle/>
          <a:p>
            <a:r>
              <a:rPr lang="en-US" dirty="0"/>
              <a:t>Practice Guidelines—Appropriateness Statements</a:t>
            </a:r>
          </a:p>
          <a:p>
            <a:r>
              <a:rPr lang="en-US" dirty="0"/>
              <a:t>Treatment Matching Tools</a:t>
            </a:r>
          </a:p>
        </p:txBody>
      </p:sp>
    </p:spTree>
    <p:extLst>
      <p:ext uri="{BB962C8B-B14F-4D97-AF65-F5344CB8AC3E}">
        <p14:creationId xmlns:p14="http://schemas.microsoft.com/office/powerpoint/2010/main" val="3175800037"/>
      </p:ext>
    </p:extLst>
  </p:cSld>
  <p:clrMapOvr>
    <a:masterClrMapping/>
  </p:clrMapOvr>
</p:sld>
</file>

<file path=ppt/theme/theme1.xml><?xml version="1.0" encoding="utf-8"?>
<a:theme xmlns:a="http://schemas.openxmlformats.org/drawingml/2006/main" name="DashVTI">
  <a:themeElements>
    <a:clrScheme name="Custom 6">
      <a:dk1>
        <a:sysClr val="windowText" lastClr="000000"/>
      </a:dk1>
      <a:lt1>
        <a:sysClr val="window" lastClr="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63</TotalTime>
  <Words>2534</Words>
  <Application>Microsoft Macintosh PowerPoint</Application>
  <PresentationFormat>Widescreen</PresentationFormat>
  <Paragraphs>293</Paragraphs>
  <Slides>27</Slides>
  <Notes>15</Notes>
  <HiddenSlides>5</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Aptos</vt:lpstr>
      <vt:lpstr>Arial</vt:lpstr>
      <vt:lpstr>Arial Rounded MT Bold</vt:lpstr>
      <vt:lpstr>Courier New</vt:lpstr>
      <vt:lpstr>Grandview Display</vt:lpstr>
      <vt:lpstr>OCR A Extended</vt:lpstr>
      <vt:lpstr>System Font Regular</vt:lpstr>
      <vt:lpstr>Times New Roman</vt:lpstr>
      <vt:lpstr>Tw Cen MT</vt:lpstr>
      <vt:lpstr>Wingdings</vt:lpstr>
      <vt:lpstr>DashVTI</vt:lpstr>
      <vt:lpstr>Evidence-based/Informed Practices </vt:lpstr>
      <vt:lpstr>Why evidence-based/informed practices?</vt:lpstr>
      <vt:lpstr>What Defines Evidence  in EBPs?</vt:lpstr>
      <vt:lpstr>What works in corrections?</vt:lpstr>
      <vt:lpstr>Evidenced Based Practices Lead to Better Positive Outcomes</vt:lpstr>
      <vt:lpstr>Impact of Approaches</vt:lpstr>
      <vt:lpstr>If you had to prioritize, what should you do?</vt:lpstr>
      <vt:lpstr>If you don’t have one of the EBPS, you have options…</vt:lpstr>
      <vt:lpstr>Tools to Advance the use of RNR</vt:lpstr>
      <vt:lpstr>Practice Frameworks (Policy Guidance)</vt:lpstr>
      <vt:lpstr>The Appropriateness Statements Package</vt:lpstr>
      <vt:lpstr>Searching Appropriateness Statements</vt:lpstr>
      <vt:lpstr>Using Appropriateness Statements</vt:lpstr>
      <vt:lpstr>Practice Guidelines</vt:lpstr>
      <vt:lpstr>RNR Simulation Tool</vt:lpstr>
      <vt:lpstr>Risk: Static Risk</vt:lpstr>
      <vt:lpstr>Risk: Dynamic Risk/Criminogenic Need</vt:lpstr>
      <vt:lpstr>STABILIZERS (Strengths) </vt:lpstr>
      <vt:lpstr>DESTABILIZERS</vt:lpstr>
      <vt:lpstr>Responsivity Principle</vt:lpstr>
      <vt:lpstr>Responsivity Principle</vt:lpstr>
      <vt:lpstr>Target Behaviors</vt:lpstr>
      <vt:lpstr>PowerPoint Presentation</vt:lpstr>
      <vt:lpstr>PowerPoint Presentation</vt:lpstr>
      <vt:lpstr>Examples are …. </vt:lpstr>
      <vt:lpstr>In conclusion</vt:lpstr>
      <vt:lpstr>Some Tools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Faye S Taxman</dc:creator>
  <cp:lastModifiedBy>Faye S Taxman</cp:lastModifiedBy>
  <cp:revision>5</cp:revision>
  <dcterms:created xsi:type="dcterms:W3CDTF">2025-07-22T13:03:52Z</dcterms:created>
  <dcterms:modified xsi:type="dcterms:W3CDTF">2025-08-08T14:37:22Z</dcterms:modified>
</cp:coreProperties>
</file>